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0" r:id="rId3"/>
    <p:sldId id="265" r:id="rId4"/>
    <p:sldId id="271" r:id="rId5"/>
    <p:sldId id="266" r:id="rId6"/>
    <p:sldId id="267" r:id="rId7"/>
    <p:sldId id="268" r:id="rId8"/>
    <p:sldId id="269" r:id="rId9"/>
    <p:sldId id="272"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13" autoAdjust="0"/>
    <p:restoredTop sz="94660"/>
  </p:normalViewPr>
  <p:slideViewPr>
    <p:cSldViewPr snapToGrid="0" showGuides="1">
      <p:cViewPr varScale="1">
        <p:scale>
          <a:sx n="89" d="100"/>
          <a:sy n="89" d="100"/>
        </p:scale>
        <p:origin x="390"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0A905CD-16DB-4EDE-91F3-89F7460275E0}" type="datetimeFigureOut">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987BF4-9832-4F6D-B205-D8DB1F02F4C6}" type="slidenum">
              <a:rPr lang="en-US" smtClean="0"/>
              <a:t>‹#›</a:t>
            </a:fld>
            <a:endParaRPr lang="en-US"/>
          </a:p>
        </p:txBody>
      </p:sp>
    </p:spTree>
    <p:extLst>
      <p:ext uri="{BB962C8B-B14F-4D97-AF65-F5344CB8AC3E}">
        <p14:creationId xmlns:p14="http://schemas.microsoft.com/office/powerpoint/2010/main" val="31272369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0A905CD-16DB-4EDE-91F3-89F7460275E0}" type="datetimeFigureOut">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987BF4-9832-4F6D-B205-D8DB1F02F4C6}" type="slidenum">
              <a:rPr lang="en-US" smtClean="0"/>
              <a:t>‹#›</a:t>
            </a:fld>
            <a:endParaRPr lang="en-US"/>
          </a:p>
        </p:txBody>
      </p:sp>
    </p:spTree>
    <p:extLst>
      <p:ext uri="{BB962C8B-B14F-4D97-AF65-F5344CB8AC3E}">
        <p14:creationId xmlns:p14="http://schemas.microsoft.com/office/powerpoint/2010/main" val="1707877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0A905CD-16DB-4EDE-91F3-89F7460275E0}" type="datetimeFigureOut">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987BF4-9832-4F6D-B205-D8DB1F02F4C6}" type="slidenum">
              <a:rPr lang="en-US" smtClean="0"/>
              <a:t>‹#›</a:t>
            </a:fld>
            <a:endParaRPr lang="en-US"/>
          </a:p>
        </p:txBody>
      </p:sp>
    </p:spTree>
    <p:extLst>
      <p:ext uri="{BB962C8B-B14F-4D97-AF65-F5344CB8AC3E}">
        <p14:creationId xmlns:p14="http://schemas.microsoft.com/office/powerpoint/2010/main" val="26930525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0A905CD-16DB-4EDE-91F3-89F7460275E0}" type="datetimeFigureOut">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987BF4-9832-4F6D-B205-D8DB1F02F4C6}" type="slidenum">
              <a:rPr lang="en-US" smtClean="0"/>
              <a:t>‹#›</a:t>
            </a:fld>
            <a:endParaRPr lang="en-US"/>
          </a:p>
        </p:txBody>
      </p:sp>
    </p:spTree>
    <p:extLst>
      <p:ext uri="{BB962C8B-B14F-4D97-AF65-F5344CB8AC3E}">
        <p14:creationId xmlns:p14="http://schemas.microsoft.com/office/powerpoint/2010/main" val="35386265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70A905CD-16DB-4EDE-91F3-89F7460275E0}" type="datetimeFigureOut">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987BF4-9832-4F6D-B205-D8DB1F02F4C6}" type="slidenum">
              <a:rPr lang="en-US" smtClean="0"/>
              <a:t>‹#›</a:t>
            </a:fld>
            <a:endParaRPr lang="en-US"/>
          </a:p>
        </p:txBody>
      </p:sp>
    </p:spTree>
    <p:extLst>
      <p:ext uri="{BB962C8B-B14F-4D97-AF65-F5344CB8AC3E}">
        <p14:creationId xmlns:p14="http://schemas.microsoft.com/office/powerpoint/2010/main" val="2030227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0A905CD-16DB-4EDE-91F3-89F7460275E0}" type="datetimeFigureOut">
              <a:rPr lang="en-US" smtClean="0"/>
              <a:t>9/9/2026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987BF4-9832-4F6D-B205-D8DB1F02F4C6}" type="slidenum">
              <a:rPr lang="en-US" smtClean="0"/>
              <a:t>‹#›</a:t>
            </a:fld>
            <a:endParaRPr lang="en-US"/>
          </a:p>
        </p:txBody>
      </p:sp>
    </p:spTree>
    <p:extLst>
      <p:ext uri="{BB962C8B-B14F-4D97-AF65-F5344CB8AC3E}">
        <p14:creationId xmlns:p14="http://schemas.microsoft.com/office/powerpoint/2010/main" val="19721284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0A905CD-16DB-4EDE-91F3-89F7460275E0}" type="datetimeFigureOut">
              <a:rPr lang="en-US" smtClean="0"/>
              <a:t>9/9/2026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1987BF4-9832-4F6D-B205-D8DB1F02F4C6}" type="slidenum">
              <a:rPr lang="en-US" smtClean="0"/>
              <a:t>‹#›</a:t>
            </a:fld>
            <a:endParaRPr lang="en-US"/>
          </a:p>
        </p:txBody>
      </p:sp>
    </p:spTree>
    <p:extLst>
      <p:ext uri="{BB962C8B-B14F-4D97-AF65-F5344CB8AC3E}">
        <p14:creationId xmlns:p14="http://schemas.microsoft.com/office/powerpoint/2010/main" val="10269571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0A905CD-16DB-4EDE-91F3-89F7460275E0}" type="datetimeFigureOut">
              <a:rPr lang="en-US" smtClean="0"/>
              <a:t>9/9/2026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1987BF4-9832-4F6D-B205-D8DB1F02F4C6}" type="slidenum">
              <a:rPr lang="en-US" smtClean="0"/>
              <a:t>‹#›</a:t>
            </a:fld>
            <a:endParaRPr lang="en-US"/>
          </a:p>
        </p:txBody>
      </p:sp>
    </p:spTree>
    <p:extLst>
      <p:ext uri="{BB962C8B-B14F-4D97-AF65-F5344CB8AC3E}">
        <p14:creationId xmlns:p14="http://schemas.microsoft.com/office/powerpoint/2010/main" val="31847586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A905CD-16DB-4EDE-91F3-89F7460275E0}" type="datetimeFigureOut">
              <a:rPr lang="en-US" smtClean="0"/>
              <a:t>9/9/2026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1987BF4-9832-4F6D-B205-D8DB1F02F4C6}" type="slidenum">
              <a:rPr lang="en-US" smtClean="0"/>
              <a:t>‹#›</a:t>
            </a:fld>
            <a:endParaRPr lang="en-US"/>
          </a:p>
        </p:txBody>
      </p:sp>
    </p:spTree>
    <p:extLst>
      <p:ext uri="{BB962C8B-B14F-4D97-AF65-F5344CB8AC3E}">
        <p14:creationId xmlns:p14="http://schemas.microsoft.com/office/powerpoint/2010/main" val="35581962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70A905CD-16DB-4EDE-91F3-89F7460275E0}" type="datetimeFigureOut">
              <a:rPr lang="en-US" smtClean="0"/>
              <a:t>9/9/2026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987BF4-9832-4F6D-B205-D8DB1F02F4C6}" type="slidenum">
              <a:rPr lang="en-US" smtClean="0"/>
              <a:t>‹#›</a:t>
            </a:fld>
            <a:endParaRPr lang="en-US"/>
          </a:p>
        </p:txBody>
      </p:sp>
    </p:spTree>
    <p:extLst>
      <p:ext uri="{BB962C8B-B14F-4D97-AF65-F5344CB8AC3E}">
        <p14:creationId xmlns:p14="http://schemas.microsoft.com/office/powerpoint/2010/main" val="15390025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70A905CD-16DB-4EDE-91F3-89F7460275E0}" type="datetimeFigureOut">
              <a:rPr lang="en-US" smtClean="0"/>
              <a:t>9/9/2026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987BF4-9832-4F6D-B205-D8DB1F02F4C6}" type="slidenum">
              <a:rPr lang="en-US" smtClean="0"/>
              <a:t>‹#›</a:t>
            </a:fld>
            <a:endParaRPr lang="en-US"/>
          </a:p>
        </p:txBody>
      </p:sp>
    </p:spTree>
    <p:extLst>
      <p:ext uri="{BB962C8B-B14F-4D97-AF65-F5344CB8AC3E}">
        <p14:creationId xmlns:p14="http://schemas.microsoft.com/office/powerpoint/2010/main" val="9591811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A905CD-16DB-4EDE-91F3-89F7460275E0}" type="datetimeFigureOut">
              <a:rPr lang="en-US" smtClean="0"/>
              <a:t>9/9/2026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987BF4-9832-4F6D-B205-D8DB1F02F4C6}" type="slidenum">
              <a:rPr lang="en-US" smtClean="0"/>
              <a:t>‹#›</a:t>
            </a:fld>
            <a:endParaRPr lang="en-US"/>
          </a:p>
        </p:txBody>
      </p:sp>
    </p:spTree>
    <p:extLst>
      <p:ext uri="{BB962C8B-B14F-4D97-AF65-F5344CB8AC3E}">
        <p14:creationId xmlns:p14="http://schemas.microsoft.com/office/powerpoint/2010/main" val="15399351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1550" y="582931"/>
            <a:ext cx="10527030" cy="2228850"/>
          </a:xfrm>
        </p:spPr>
        <p:txBody>
          <a:bodyPr>
            <a:normAutofit fontScale="90000"/>
          </a:bodyPr>
          <a:lstStyle/>
          <a:p>
            <a:r>
              <a:rPr lang="en-US" b="1" dirty="0" smtClean="0">
                <a:solidFill>
                  <a:srgbClr val="0070C0"/>
                </a:solidFill>
                <a:effectLst>
                  <a:outerShdw blurRad="38100" dist="38100" dir="2700000" algn="tl">
                    <a:srgbClr val="000000">
                      <a:alpha val="43137"/>
                    </a:srgbClr>
                  </a:outerShdw>
                </a:effectLst>
              </a:rPr>
              <a:t>DIRECŢIA GENERALĂ DE ASISTENŢĂ SOCIALĂ ŞI PROTECŢIA COPILULUI</a:t>
            </a:r>
            <a:r>
              <a:rPr lang="ro-RO" b="1" dirty="0" smtClean="0">
                <a:solidFill>
                  <a:srgbClr val="0070C0"/>
                </a:solidFill>
                <a:effectLst>
                  <a:outerShdw blurRad="38100" dist="38100" dir="2700000" algn="tl">
                    <a:srgbClr val="000000">
                      <a:alpha val="43137"/>
                    </a:srgbClr>
                  </a:outerShdw>
                </a:effectLst>
              </a:rPr>
              <a:t> PRAHOVA</a:t>
            </a:r>
            <a:endParaRPr lang="en-US" b="1" dirty="0">
              <a:solidFill>
                <a:srgbClr val="0070C0"/>
              </a:solidFill>
              <a:effectLst>
                <a:outerShdw blurRad="38100" dist="38100" dir="2700000" algn="tl">
                  <a:srgbClr val="000000">
                    <a:alpha val="43137"/>
                  </a:srgbClr>
                </a:outerShdw>
              </a:effectLst>
            </a:endParaRPr>
          </a:p>
        </p:txBody>
      </p:sp>
      <p:sp>
        <p:nvSpPr>
          <p:cNvPr id="3" name="Subtitle 2"/>
          <p:cNvSpPr>
            <a:spLocks noGrp="1"/>
          </p:cNvSpPr>
          <p:nvPr>
            <p:ph type="subTitle" idx="1"/>
          </p:nvPr>
        </p:nvSpPr>
        <p:spPr/>
        <p:txBody>
          <a:bodyPr/>
          <a:lstStyle/>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8750" y="2811781"/>
            <a:ext cx="9749790" cy="3737609"/>
          </a:xfrm>
          <a:prstGeom prst="rect">
            <a:avLst/>
          </a:prstGeom>
        </p:spPr>
      </p:pic>
    </p:spTree>
    <p:extLst>
      <p:ext uri="{BB962C8B-B14F-4D97-AF65-F5344CB8AC3E}">
        <p14:creationId xmlns:p14="http://schemas.microsoft.com/office/powerpoint/2010/main" val="19077892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Grp="1" noChangeArrowheads="1"/>
          </p:cNvSpPr>
          <p:nvPr>
            <p:ph type="title"/>
          </p:nvPr>
        </p:nvSpPr>
        <p:spPr bwMode="auto">
          <a:xfrm>
            <a:off x="834390" y="593095"/>
            <a:ext cx="10622503" cy="606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o-RO" altLang="en-US" sz="3600" b="1" i="0" u="none" strike="noStrike" cap="none" normalizeH="0" baseline="0" dirty="0" smtClean="0">
                <a:ln>
                  <a:noFill/>
                </a:ln>
                <a:solidFill>
                  <a:schemeClr val="accent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GHID din 7 iulie 2025 privind organizarea și desfășurarea consultărilor cu copiii de către autoritățile publice centrale și locale</a:t>
            </a:r>
            <a:endParaRPr kumimoji="0" lang="ro-RO" altLang="en-US" sz="3600" b="0" i="0" u="none" strike="noStrike" cap="none" normalizeH="0" baseline="0" dirty="0" smtClean="0">
              <a:ln>
                <a:noFill/>
              </a:ln>
              <a:solidFill>
                <a:schemeClr val="accent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o-RO" altLang="en-US" sz="3200" b="0" i="0" u="none" strike="noStrike" cap="none" normalizeH="0" baseline="0" dirty="0" smtClean="0">
                <a:ln>
                  <a:noFill/>
                </a:ln>
                <a:solidFill>
                  <a:schemeClr val="accent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r>
            <a:br>
              <a:rPr kumimoji="0" lang="ro-RO" altLang="en-US" sz="3200" b="0" i="0" u="none" strike="noStrike" cap="none" normalizeH="0" baseline="0" dirty="0" smtClean="0">
                <a:ln>
                  <a:noFill/>
                </a:ln>
                <a:solidFill>
                  <a:schemeClr val="accent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br>
            <a:r>
              <a:rPr kumimoji="0" lang="ro-RO" altLang="en-US" sz="3200" b="0" i="0" u="none" strike="noStrike" cap="none" normalizeH="0" baseline="0" dirty="0" smtClean="0">
                <a:ln>
                  <a:noFill/>
                </a:ln>
                <a:solidFill>
                  <a:schemeClr val="accent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Publicat </a:t>
            </a:r>
            <a:r>
              <a:rPr kumimoji="0" lang="ro-RO" altLang="en-US" sz="3200" b="0" i="0" u="none" strike="noStrike" cap="none" normalizeH="0" baseline="0" dirty="0" smtClean="0">
                <a:ln>
                  <a:noFill/>
                </a:ln>
                <a:solidFill>
                  <a:schemeClr val="accent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în  MONITORUL OFICIAL nr. 664 din 15 iulie </a:t>
            </a:r>
            <a:r>
              <a:rPr kumimoji="0" lang="ro-RO" altLang="en-US" sz="3200" b="0" i="0" u="none" strike="noStrike" cap="none" normalizeH="0" baseline="0" dirty="0" smtClean="0">
                <a:ln>
                  <a:noFill/>
                </a:ln>
                <a:solidFill>
                  <a:schemeClr val="accent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2025</a:t>
            </a:r>
            <a:r>
              <a:rPr kumimoji="0" lang="ro-RO" altLang="en-US" sz="3600" b="0" i="0" u="none" strike="noStrike" cap="none" normalizeH="0" baseline="0" dirty="0" smtClean="0">
                <a:ln>
                  <a:noFill/>
                </a:ln>
                <a:solidFill>
                  <a:schemeClr val="accent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r>
            <a:br>
              <a:rPr kumimoji="0" lang="ro-RO" altLang="en-US" sz="3600" b="0" i="0" u="none" strike="noStrike" cap="none" normalizeH="0" baseline="0" dirty="0" smtClean="0">
                <a:ln>
                  <a:noFill/>
                </a:ln>
                <a:solidFill>
                  <a:schemeClr val="accent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br>
            <a:r>
              <a:rPr kumimoji="0" lang="ro-RO" altLang="en-US" sz="3600" b="0" i="0" u="none" strike="noStrike" cap="none" normalizeH="0" baseline="0" dirty="0" smtClean="0">
                <a:ln>
                  <a:noFill/>
                </a:ln>
                <a:solidFill>
                  <a:schemeClr val="accent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r>
            <a:br>
              <a:rPr kumimoji="0" lang="ro-RO" altLang="en-US" sz="3600" b="0" i="0" u="none" strike="noStrike" cap="none" normalizeH="0" baseline="0" dirty="0" smtClean="0">
                <a:ln>
                  <a:noFill/>
                </a:ln>
                <a:solidFill>
                  <a:schemeClr val="accent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br>
            <a:r>
              <a:rPr kumimoji="0" lang="ro-RO" altLang="en-US" sz="3600" b="0" i="0" u="none" strike="noStrike" cap="none" normalizeH="0" baseline="0" dirty="0" smtClean="0">
                <a:ln>
                  <a:noFill/>
                </a:ln>
                <a:solidFill>
                  <a:schemeClr val="accent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Aprobat </a:t>
            </a:r>
            <a:r>
              <a:rPr kumimoji="0" lang="ro-RO" altLang="en-US" sz="3600" b="0" i="0" u="none" strike="noStrike" cap="none" normalizeH="0" baseline="0" dirty="0" smtClean="0">
                <a:ln>
                  <a:noFill/>
                </a:ln>
                <a:solidFill>
                  <a:schemeClr val="accent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prin </a:t>
            </a:r>
            <a:r>
              <a:rPr kumimoji="0" lang="ro-RO" altLang="en-US" sz="3600" b="1" i="0" u="none" strike="noStrike" cap="none" normalizeH="0" baseline="0" dirty="0" smtClean="0">
                <a:ln>
                  <a:noFill/>
                </a:ln>
                <a:solidFill>
                  <a:schemeClr val="accent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ORDINUL nr. 1.541 din 7 iulie 2025</a:t>
            </a:r>
            <a:r>
              <a:rPr kumimoji="0" lang="ro-RO" altLang="en-US" sz="3600" b="0" i="0" u="none" strike="noStrike" cap="none" normalizeH="0" baseline="0" dirty="0" smtClean="0">
                <a:ln>
                  <a:noFill/>
                </a:ln>
                <a:solidFill>
                  <a:schemeClr val="accent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publicat în Monitorul Oficial al României, Partea I, nr. 664 din 15 iulie 2025.</a:t>
            </a:r>
            <a:br>
              <a:rPr kumimoji="0" lang="ro-RO" altLang="en-US" sz="3600" b="0" i="0" u="none" strike="noStrike" cap="none" normalizeH="0" baseline="0" dirty="0" smtClean="0">
                <a:ln>
                  <a:noFill/>
                </a:ln>
                <a:solidFill>
                  <a:schemeClr val="accent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br>
            <a:r>
              <a:rPr kumimoji="0" lang="ro-RO" altLang="en-US" sz="36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r>
            <a:br>
              <a:rPr kumimoji="0" lang="ro-RO" altLang="en-US" sz="36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br>
            <a:endParaRPr kumimoji="0" lang="ro-RO" altLang="en-US" sz="36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821760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ro-RO" b="1" dirty="0" smtClean="0">
                <a:solidFill>
                  <a:srgbClr val="0070C0"/>
                </a:solidFill>
                <a:effectLst>
                  <a:outerShdw blurRad="38100" dist="38100" dir="2700000" algn="tl">
                    <a:srgbClr val="000000">
                      <a:alpha val="43137"/>
                    </a:srgbClr>
                  </a:outerShdw>
                </a:effectLst>
              </a:rPr>
              <a:t>OBLIGAȚIILE AUTORITĂȚILOR PUBLICE</a:t>
            </a:r>
            <a:endParaRPr lang="en-US" b="1" dirty="0">
              <a:solidFill>
                <a:srgbClr val="0070C0"/>
              </a:solidFill>
              <a:effectLst>
                <a:outerShdw blurRad="38100" dist="38100" dir="2700000" algn="tl">
                  <a:srgbClr val="000000">
                    <a:alpha val="43137"/>
                  </a:srgbClr>
                </a:outerShdw>
              </a:effectLst>
            </a:endParaRPr>
          </a:p>
        </p:txBody>
      </p:sp>
      <p:sp>
        <p:nvSpPr>
          <p:cNvPr id="4" name="Rectangle 3"/>
          <p:cNvSpPr/>
          <p:nvPr/>
        </p:nvSpPr>
        <p:spPr>
          <a:xfrm>
            <a:off x="547744" y="2113878"/>
            <a:ext cx="10603230" cy="4154984"/>
          </a:xfrm>
          <a:prstGeom prst="rect">
            <a:avLst/>
          </a:prstGeom>
        </p:spPr>
        <p:txBody>
          <a:bodyPr wrap="square">
            <a:spAutoFit/>
          </a:bodyPr>
          <a:lstStyle/>
          <a:p>
            <a:r>
              <a:rPr lang="ro-RO" sz="2400" dirty="0">
                <a:solidFill>
                  <a:schemeClr val="accent1">
                    <a:lumMod val="75000"/>
                  </a:schemeClr>
                </a:solidFill>
              </a:rPr>
              <a:t>În relație cu autoritățile publice, </a:t>
            </a:r>
            <a:r>
              <a:rPr lang="ro-RO" sz="2400" b="1" dirty="0">
                <a:solidFill>
                  <a:schemeClr val="accent1">
                    <a:lumMod val="75000"/>
                  </a:schemeClr>
                </a:solidFill>
              </a:rPr>
              <a:t>dreptul copiilor la participare </a:t>
            </a:r>
            <a:r>
              <a:rPr lang="ro-RO" sz="2400" dirty="0">
                <a:solidFill>
                  <a:schemeClr val="accent1">
                    <a:lumMod val="75000"/>
                  </a:schemeClr>
                </a:solidFill>
              </a:rPr>
              <a:t>se concretizează prin </a:t>
            </a:r>
            <a:r>
              <a:rPr lang="ro-RO" sz="2400" b="1" dirty="0">
                <a:solidFill>
                  <a:schemeClr val="accent1">
                    <a:lumMod val="75000"/>
                  </a:schemeClr>
                </a:solidFill>
              </a:rPr>
              <a:t>consultarea acestora și luarea în considerare a opiniilor lor în toate deciziile și acțiunile care îi privesc</a:t>
            </a:r>
            <a:r>
              <a:rPr lang="ro-RO" sz="2400" b="1" dirty="0" smtClean="0">
                <a:solidFill>
                  <a:schemeClr val="accent1">
                    <a:lumMod val="75000"/>
                  </a:schemeClr>
                </a:solidFill>
              </a:rPr>
              <a:t>.</a:t>
            </a:r>
          </a:p>
          <a:p>
            <a:r>
              <a:rPr lang="ro-RO" sz="2400" dirty="0">
                <a:solidFill>
                  <a:schemeClr val="accent1">
                    <a:lumMod val="75000"/>
                  </a:schemeClr>
                </a:solidFill>
              </a:rPr>
              <a:t>Acest drept contribuie la obținerea unor beneficii pe termen scurt și pe termen lung, precum și la </a:t>
            </a:r>
            <a:r>
              <a:rPr lang="ro-RO" sz="2400" b="1" dirty="0">
                <a:solidFill>
                  <a:schemeClr val="accent1">
                    <a:lumMod val="75000"/>
                  </a:schemeClr>
                </a:solidFill>
              </a:rPr>
              <a:t>promovarea drepturilor copilului, îmbunătățirea calității vieții copiilor și a serviciilor adresate lor, adaptarea politicilor publice la realitățile trăite de copii, sporirea protecției, dezvoltarea abilităților de comunicare și leadership, asumarea de responsabilități, participarea activă în comunitate, cultivarea dialogului și învățarea mecanismelor democratice - esențiale pentru formarea unei generații de cetățeni implicați.</a:t>
            </a:r>
            <a:r>
              <a:rPr lang="ro-RO" sz="2400" dirty="0">
                <a:solidFill>
                  <a:schemeClr val="accent1">
                    <a:lumMod val="75000"/>
                  </a:schemeClr>
                </a:solidFill>
              </a:rPr>
              <a:t/>
            </a:r>
            <a:br>
              <a:rPr lang="ro-RO" sz="2400" dirty="0">
                <a:solidFill>
                  <a:schemeClr val="accent1">
                    <a:lumMod val="75000"/>
                  </a:schemeClr>
                </a:solidFill>
              </a:rPr>
            </a:br>
            <a:endParaRPr lang="en-US" sz="2400" dirty="0">
              <a:solidFill>
                <a:schemeClr val="accent1">
                  <a:lumMod val="75000"/>
                </a:schemeClr>
              </a:solidFill>
            </a:endParaRPr>
          </a:p>
        </p:txBody>
      </p:sp>
    </p:spTree>
    <p:extLst>
      <p:ext uri="{BB962C8B-B14F-4D97-AF65-F5344CB8AC3E}">
        <p14:creationId xmlns:p14="http://schemas.microsoft.com/office/powerpoint/2010/main" val="28547829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ro-RO" b="1" dirty="0" smtClean="0">
                <a:solidFill>
                  <a:srgbClr val="0070C0"/>
                </a:solidFill>
                <a:effectLst>
                  <a:outerShdw blurRad="38100" dist="38100" dir="2700000" algn="tl">
                    <a:srgbClr val="000000">
                      <a:alpha val="43137"/>
                    </a:srgbClr>
                  </a:outerShdw>
                </a:effectLst>
              </a:rPr>
              <a:t>Implementarea obligațiilor </a:t>
            </a:r>
            <a:r>
              <a:rPr lang="ro-RO" b="1" dirty="0" smtClean="0">
                <a:solidFill>
                  <a:srgbClr val="0070C0"/>
                </a:solidFill>
                <a:effectLst>
                  <a:outerShdw blurRad="38100" dist="38100" dir="2700000" algn="tl">
                    <a:srgbClr val="000000">
                      <a:alpha val="43137"/>
                    </a:srgbClr>
                  </a:outerShdw>
                </a:effectLst>
              </a:rPr>
              <a:t>a</a:t>
            </a:r>
            <a:r>
              <a:rPr lang="ro-RO" b="1" dirty="0" smtClean="0">
                <a:solidFill>
                  <a:srgbClr val="0070C0"/>
                </a:solidFill>
                <a:effectLst>
                  <a:outerShdw blurRad="38100" dist="38100" dir="2700000" algn="tl">
                    <a:srgbClr val="000000">
                      <a:alpha val="43137"/>
                    </a:srgbClr>
                  </a:outerShdw>
                </a:effectLst>
              </a:rPr>
              <a:t>utorităților </a:t>
            </a:r>
            <a:r>
              <a:rPr lang="ro-RO" b="1" dirty="0">
                <a:solidFill>
                  <a:srgbClr val="0070C0"/>
                </a:solidFill>
                <a:effectLst>
                  <a:outerShdw blurRad="38100" dist="38100" dir="2700000" algn="tl">
                    <a:srgbClr val="000000">
                      <a:alpha val="43137"/>
                    </a:srgbClr>
                  </a:outerShdw>
                </a:effectLst>
              </a:rPr>
              <a:t>publice la nivel </a:t>
            </a:r>
            <a:r>
              <a:rPr lang="ro-RO" b="1" dirty="0" smtClean="0">
                <a:solidFill>
                  <a:srgbClr val="0070C0"/>
                </a:solidFill>
                <a:effectLst>
                  <a:outerShdw blurRad="38100" dist="38100" dir="2700000" algn="tl">
                    <a:srgbClr val="000000">
                      <a:alpha val="43137"/>
                    </a:srgbClr>
                  </a:outerShdw>
                </a:effectLst>
              </a:rPr>
              <a:t>local de </a:t>
            </a:r>
            <a:r>
              <a:rPr lang="ro-RO" b="1" dirty="0" smtClean="0">
                <a:solidFill>
                  <a:srgbClr val="0070C0"/>
                </a:solidFill>
                <a:effectLst>
                  <a:outerShdw blurRad="38100" dist="38100" dir="2700000" algn="tl">
                    <a:srgbClr val="000000">
                      <a:alpha val="43137"/>
                    </a:srgbClr>
                  </a:outerShdw>
                </a:effectLst>
              </a:rPr>
              <a:t>către DGASPC PH</a:t>
            </a:r>
            <a:endParaRPr lang="en-US" b="1" dirty="0">
              <a:solidFill>
                <a:srgbClr val="0070C0"/>
              </a:solidFill>
              <a:effectLst>
                <a:outerShdw blurRad="38100" dist="38100" dir="2700000" algn="tl">
                  <a:srgbClr val="000000">
                    <a:alpha val="43137"/>
                  </a:srgbClr>
                </a:outerShdw>
              </a:effectLst>
            </a:endParaRPr>
          </a:p>
        </p:txBody>
      </p:sp>
      <p:sp>
        <p:nvSpPr>
          <p:cNvPr id="5" name="Rectangle 4"/>
          <p:cNvSpPr/>
          <p:nvPr/>
        </p:nvSpPr>
        <p:spPr>
          <a:xfrm>
            <a:off x="547744" y="2113877"/>
            <a:ext cx="10715512" cy="4401205"/>
          </a:xfrm>
          <a:prstGeom prst="rect">
            <a:avLst/>
          </a:prstGeom>
        </p:spPr>
        <p:txBody>
          <a:bodyPr wrap="square">
            <a:spAutoFit/>
          </a:bodyPr>
          <a:lstStyle/>
          <a:p>
            <a:pPr marL="342900" indent="-342900">
              <a:buFont typeface="Arial" panose="020B0604020202020204" pitchFamily="34" charset="0"/>
              <a:buChar char="•"/>
            </a:pPr>
            <a:r>
              <a:rPr lang="ro-RO" sz="2800" b="1" i="1" dirty="0" smtClean="0">
                <a:solidFill>
                  <a:schemeClr val="accent1">
                    <a:lumMod val="75000"/>
                  </a:schemeClr>
                </a:solidFill>
              </a:rPr>
              <a:t>Desemnarea unui </a:t>
            </a:r>
            <a:r>
              <a:rPr lang="ro-RO" sz="2800" b="1" i="1" dirty="0">
                <a:solidFill>
                  <a:schemeClr val="accent1">
                    <a:lumMod val="75000"/>
                  </a:schemeClr>
                </a:solidFill>
              </a:rPr>
              <a:t>responsabil </a:t>
            </a:r>
            <a:r>
              <a:rPr lang="ro-RO" sz="2800" b="1" i="1" dirty="0" smtClean="0">
                <a:solidFill>
                  <a:schemeClr val="accent1">
                    <a:lumMod val="75000"/>
                  </a:schemeClr>
                </a:solidFill>
              </a:rPr>
              <a:t>și facilitator </a:t>
            </a:r>
            <a:r>
              <a:rPr lang="ro-RO" sz="2800" dirty="0">
                <a:solidFill>
                  <a:schemeClr val="accent1">
                    <a:lumMod val="75000"/>
                  </a:schemeClr>
                </a:solidFill>
              </a:rPr>
              <a:t>în realizarea procesului de participare a copiilor  la consultarile </a:t>
            </a:r>
            <a:r>
              <a:rPr lang="ro-RO" sz="2800" dirty="0" smtClean="0">
                <a:solidFill>
                  <a:schemeClr val="accent1">
                    <a:lumMod val="75000"/>
                  </a:schemeClr>
                </a:solidFill>
              </a:rPr>
              <a:t>publice: </a:t>
            </a:r>
            <a:r>
              <a:rPr lang="ro-RO" sz="2800" b="1" i="1" dirty="0" smtClean="0">
                <a:solidFill>
                  <a:schemeClr val="accent1">
                    <a:lumMod val="75000"/>
                  </a:schemeClr>
                </a:solidFill>
              </a:rPr>
              <a:t>doamna Alina Badea </a:t>
            </a:r>
            <a:r>
              <a:rPr lang="ro-RO" sz="2800" b="1" dirty="0" smtClean="0">
                <a:solidFill>
                  <a:schemeClr val="accent1">
                    <a:lumMod val="75000"/>
                  </a:schemeClr>
                </a:solidFill>
              </a:rPr>
              <a:t>– </a:t>
            </a:r>
            <a:r>
              <a:rPr lang="ro-RO" sz="2800" dirty="0" smtClean="0">
                <a:solidFill>
                  <a:schemeClr val="accent1">
                    <a:lumMod val="75000"/>
                  </a:schemeClr>
                </a:solidFill>
              </a:rPr>
              <a:t>psihopedagog</a:t>
            </a:r>
            <a:r>
              <a:rPr lang="ro-RO" sz="2800" b="1" dirty="0" smtClean="0">
                <a:solidFill>
                  <a:schemeClr val="accent1">
                    <a:lumMod val="75000"/>
                  </a:schemeClr>
                </a:solidFill>
              </a:rPr>
              <a:t> </a:t>
            </a:r>
            <a:r>
              <a:rPr lang="ro-RO" sz="2800" dirty="0" smtClean="0">
                <a:solidFill>
                  <a:schemeClr val="accent1">
                    <a:lumMod val="75000"/>
                  </a:schemeClr>
                </a:solidFill>
              </a:rPr>
              <a:t>în cadrul Complexului de Servicii Comunitare ”Sf. Andrei” Ploiești</a:t>
            </a:r>
          </a:p>
          <a:p>
            <a:endParaRPr lang="ro-RO" sz="2800" dirty="0" smtClean="0">
              <a:solidFill>
                <a:schemeClr val="accent1">
                  <a:lumMod val="75000"/>
                </a:schemeClr>
              </a:solidFill>
            </a:endParaRPr>
          </a:p>
          <a:p>
            <a:pPr marL="342900" indent="-342900">
              <a:buFont typeface="Arial" panose="020B0604020202020204" pitchFamily="34" charset="0"/>
              <a:buChar char="•"/>
            </a:pPr>
            <a:r>
              <a:rPr lang="ro-RO" sz="2800" dirty="0" smtClean="0">
                <a:solidFill>
                  <a:schemeClr val="accent1">
                    <a:lumMod val="75000"/>
                  </a:schemeClr>
                </a:solidFill>
              </a:rPr>
              <a:t>C</a:t>
            </a:r>
            <a:r>
              <a:rPr lang="it-IT" sz="2800" dirty="0" smtClean="0">
                <a:solidFill>
                  <a:schemeClr val="accent1">
                    <a:lumMod val="75000"/>
                  </a:schemeClr>
                </a:solidFill>
              </a:rPr>
              <a:t>onstituirea </a:t>
            </a:r>
            <a:r>
              <a:rPr lang="it-IT" sz="2800" b="1" i="1" dirty="0">
                <a:solidFill>
                  <a:schemeClr val="accent1">
                    <a:lumMod val="75000"/>
                  </a:schemeClr>
                </a:solidFill>
              </a:rPr>
              <a:t>Consiliului consultativ al copiilor din județul </a:t>
            </a:r>
            <a:r>
              <a:rPr lang="it-IT" sz="2800" b="1" i="1" dirty="0" smtClean="0">
                <a:solidFill>
                  <a:schemeClr val="accent1">
                    <a:lumMod val="75000"/>
                  </a:schemeClr>
                </a:solidFill>
              </a:rPr>
              <a:t>Prahova</a:t>
            </a:r>
            <a:r>
              <a:rPr lang="ro-RO" sz="2800" b="1" i="1" dirty="0" smtClean="0">
                <a:solidFill>
                  <a:schemeClr val="accent1">
                    <a:lumMod val="75000"/>
                  </a:schemeClr>
                </a:solidFill>
              </a:rPr>
              <a:t> </a:t>
            </a:r>
            <a:r>
              <a:rPr lang="ro-RO" sz="2800" dirty="0" smtClean="0">
                <a:solidFill>
                  <a:schemeClr val="accent1">
                    <a:lumMod val="75000"/>
                  </a:schemeClr>
                </a:solidFill>
              </a:rPr>
              <a:t>din care fac parte copii din toate mediile </a:t>
            </a:r>
            <a:r>
              <a:rPr lang="ro-RO" sz="2800" dirty="0">
                <a:solidFill>
                  <a:schemeClr val="accent1">
                    <a:lumMod val="75000"/>
                  </a:schemeClr>
                </a:solidFill>
              </a:rPr>
              <a:t>sociale (</a:t>
            </a:r>
            <a:r>
              <a:rPr lang="ro-RO" sz="2800" dirty="0" smtClean="0">
                <a:solidFill>
                  <a:schemeClr val="accent1">
                    <a:lumMod val="75000"/>
                  </a:schemeClr>
                </a:solidFill>
              </a:rPr>
              <a:t>elevi</a:t>
            </a:r>
            <a:r>
              <a:rPr lang="ro-RO" sz="2800" dirty="0">
                <a:solidFill>
                  <a:schemeClr val="accent1">
                    <a:lumMod val="75000"/>
                  </a:schemeClr>
                </a:solidFill>
              </a:rPr>
              <a:t>, copii din medii </a:t>
            </a:r>
            <a:r>
              <a:rPr lang="ro-RO" sz="2800" dirty="0" smtClean="0">
                <a:solidFill>
                  <a:schemeClr val="accent1">
                    <a:lumMod val="75000"/>
                  </a:schemeClr>
                </a:solidFill>
              </a:rPr>
              <a:t>defavorizate, copii cu măsură de protecție, copii </a:t>
            </a:r>
            <a:r>
              <a:rPr lang="ro-RO" sz="2800" dirty="0">
                <a:solidFill>
                  <a:schemeClr val="accent1">
                    <a:lumMod val="75000"/>
                  </a:schemeClr>
                </a:solidFill>
              </a:rPr>
              <a:t>cu </a:t>
            </a:r>
            <a:r>
              <a:rPr lang="ro-RO" sz="2800" dirty="0" smtClean="0">
                <a:solidFill>
                  <a:schemeClr val="accent1">
                    <a:lumMod val="75000"/>
                  </a:schemeClr>
                </a:solidFill>
              </a:rPr>
              <a:t>dizabilități și/sau </a:t>
            </a:r>
            <a:r>
              <a:rPr lang="ro-RO" sz="2800" dirty="0">
                <a:solidFill>
                  <a:schemeClr val="accent1">
                    <a:lumMod val="75000"/>
                  </a:schemeClr>
                </a:solidFill>
              </a:rPr>
              <a:t>copii cu cerințe educaționale speciale, copii copii aparținând minorităților </a:t>
            </a:r>
            <a:r>
              <a:rPr lang="ro-RO" sz="2800" dirty="0" smtClean="0">
                <a:solidFill>
                  <a:schemeClr val="accent1">
                    <a:lumMod val="75000"/>
                  </a:schemeClr>
                </a:solidFill>
              </a:rPr>
              <a:t>etnice)</a:t>
            </a:r>
            <a:endParaRPr lang="en-US" sz="2800" dirty="0">
              <a:solidFill>
                <a:schemeClr val="accent1">
                  <a:lumMod val="75000"/>
                </a:schemeClr>
              </a:solidFill>
            </a:endParaRPr>
          </a:p>
        </p:txBody>
      </p:sp>
    </p:spTree>
    <p:extLst>
      <p:ext uri="{BB962C8B-B14F-4D97-AF65-F5344CB8AC3E}">
        <p14:creationId xmlns:p14="http://schemas.microsoft.com/office/powerpoint/2010/main" val="27735506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ro-RO" b="1" dirty="0" smtClean="0">
                <a:solidFill>
                  <a:srgbClr val="0070C0"/>
                </a:solidFill>
                <a:effectLst>
                  <a:outerShdw blurRad="38100" dist="38100" dir="2700000" algn="tl">
                    <a:srgbClr val="000000">
                      <a:alpha val="43137"/>
                    </a:srgbClr>
                  </a:outerShdw>
                </a:effectLst>
              </a:rPr>
              <a:t>REZULTATELE PRECONIZATE ALE CONSULTĂRII </a:t>
            </a:r>
            <a:endParaRPr lang="en-US" dirty="0"/>
          </a:p>
        </p:txBody>
      </p:sp>
      <p:sp>
        <p:nvSpPr>
          <p:cNvPr id="3" name="Rectangle 2"/>
          <p:cNvSpPr/>
          <p:nvPr/>
        </p:nvSpPr>
        <p:spPr>
          <a:xfrm>
            <a:off x="1019287" y="1690688"/>
            <a:ext cx="10424160" cy="4832092"/>
          </a:xfrm>
          <a:prstGeom prst="rect">
            <a:avLst/>
          </a:prstGeom>
        </p:spPr>
        <p:txBody>
          <a:bodyPr wrap="square">
            <a:spAutoFit/>
          </a:bodyPr>
          <a:lstStyle/>
          <a:p>
            <a:r>
              <a:rPr lang="ro-RO" sz="2800" dirty="0">
                <a:solidFill>
                  <a:schemeClr val="accent1">
                    <a:lumMod val="75000"/>
                  </a:schemeClr>
                </a:solidFill>
              </a:rPr>
              <a:t>Permițându-le copiilor să participe în toate aspectele ce le afectează viața, se pot obține cel puțin următoarele rezultate: </a:t>
            </a:r>
            <a:endParaRPr lang="ro-RO" sz="2800" dirty="0" smtClean="0">
              <a:solidFill>
                <a:schemeClr val="accent1">
                  <a:lumMod val="75000"/>
                </a:schemeClr>
              </a:solidFill>
            </a:endParaRPr>
          </a:p>
          <a:p>
            <a:pPr marL="457200" indent="-457200">
              <a:buFont typeface="Arial" panose="020B0604020202020204" pitchFamily="34" charset="0"/>
              <a:buChar char="•"/>
            </a:pPr>
            <a:r>
              <a:rPr lang="ro-RO" sz="2800" dirty="0" smtClean="0">
                <a:solidFill>
                  <a:schemeClr val="accent1">
                    <a:lumMod val="75000"/>
                  </a:schemeClr>
                </a:solidFill>
              </a:rPr>
              <a:t>copiii </a:t>
            </a:r>
            <a:r>
              <a:rPr lang="ro-RO" sz="2800" dirty="0">
                <a:solidFill>
                  <a:schemeClr val="accent1">
                    <a:lumMod val="75000"/>
                  </a:schemeClr>
                </a:solidFill>
              </a:rPr>
              <a:t>vor căpăta siguranță de sine și vor fi capabili să își asume responsabilitatea pentru propria viață, </a:t>
            </a:r>
            <a:endParaRPr lang="ro-RO" sz="2800" dirty="0" smtClean="0">
              <a:solidFill>
                <a:schemeClr val="accent1">
                  <a:lumMod val="75000"/>
                </a:schemeClr>
              </a:solidFill>
            </a:endParaRPr>
          </a:p>
          <a:p>
            <a:pPr marL="457200" indent="-457200">
              <a:buFont typeface="Arial" panose="020B0604020202020204" pitchFamily="34" charset="0"/>
              <a:buChar char="•"/>
            </a:pPr>
            <a:r>
              <a:rPr lang="ro-RO" sz="2800" dirty="0" smtClean="0">
                <a:solidFill>
                  <a:schemeClr val="accent1">
                    <a:lumMod val="75000"/>
                  </a:schemeClr>
                </a:solidFill>
              </a:rPr>
              <a:t>vor </a:t>
            </a:r>
            <a:r>
              <a:rPr lang="ro-RO" sz="2800" dirty="0">
                <a:solidFill>
                  <a:schemeClr val="accent1">
                    <a:lumMod val="75000"/>
                  </a:schemeClr>
                </a:solidFill>
              </a:rPr>
              <a:t>fi mai bine protejați împotriva abuzului, neglijării, exploatării și oricărei alte forme de violență, aceste fenomene ieșind mai ușor la iveală atunci când copiii știu cum să le facă față și au la îndemână mecanismele necesare, </a:t>
            </a:r>
            <a:endParaRPr lang="ro-RO" sz="2800" dirty="0" smtClean="0">
              <a:solidFill>
                <a:schemeClr val="accent1">
                  <a:lumMod val="75000"/>
                </a:schemeClr>
              </a:solidFill>
            </a:endParaRPr>
          </a:p>
          <a:p>
            <a:pPr marL="457200" indent="-457200">
              <a:buFont typeface="Arial" panose="020B0604020202020204" pitchFamily="34" charset="0"/>
              <a:buChar char="•"/>
            </a:pPr>
            <a:r>
              <a:rPr lang="ro-RO" sz="2800" dirty="0" smtClean="0">
                <a:solidFill>
                  <a:schemeClr val="accent1">
                    <a:lumMod val="75000"/>
                  </a:schemeClr>
                </a:solidFill>
              </a:rPr>
              <a:t>societatea </a:t>
            </a:r>
            <a:r>
              <a:rPr lang="ro-RO" sz="2800" dirty="0">
                <a:solidFill>
                  <a:schemeClr val="accent1">
                    <a:lumMod val="75000"/>
                  </a:schemeClr>
                </a:solidFill>
              </a:rPr>
              <a:t>democratică va fi întărită, deoarece doar în momentul în care copiilor li se arată respect față de propriile opinii vor începe să descopere importanța respectării părerilor altora.</a:t>
            </a:r>
            <a:endParaRPr lang="en-US" sz="2800" dirty="0">
              <a:solidFill>
                <a:schemeClr val="accent1">
                  <a:lumMod val="75000"/>
                </a:schemeClr>
              </a:solidFill>
            </a:endParaRPr>
          </a:p>
        </p:txBody>
      </p:sp>
    </p:spTree>
    <p:extLst>
      <p:ext uri="{BB962C8B-B14F-4D97-AF65-F5344CB8AC3E}">
        <p14:creationId xmlns:p14="http://schemas.microsoft.com/office/powerpoint/2010/main" val="21113536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45870" y="331471"/>
            <a:ext cx="10298430" cy="1543049"/>
          </a:xfrm>
        </p:spPr>
        <p:txBody>
          <a:bodyPr>
            <a:normAutofit fontScale="90000"/>
          </a:bodyPr>
          <a:lstStyle/>
          <a:p>
            <a:r>
              <a:rPr lang="ro-RO" b="1" dirty="0">
                <a:solidFill>
                  <a:schemeClr val="accent1">
                    <a:lumMod val="75000"/>
                  </a:schemeClr>
                </a:solidFill>
              </a:rPr>
              <a:t>La ce activități pot participa copiii și de la ce vârstă? </a:t>
            </a:r>
            <a:endParaRPr lang="en-US" sz="4400" b="1" dirty="0">
              <a:solidFill>
                <a:schemeClr val="accent1">
                  <a:lumMod val="75000"/>
                </a:schemeClr>
              </a:solidFill>
            </a:endParaRPr>
          </a:p>
        </p:txBody>
      </p:sp>
      <p:sp>
        <p:nvSpPr>
          <p:cNvPr id="3" name="Subtitle 2"/>
          <p:cNvSpPr>
            <a:spLocks noGrp="1"/>
          </p:cNvSpPr>
          <p:nvPr>
            <p:ph type="subTitle" idx="1"/>
          </p:nvPr>
        </p:nvSpPr>
        <p:spPr>
          <a:xfrm>
            <a:off x="857250" y="2219008"/>
            <a:ext cx="10995660" cy="4067492"/>
          </a:xfrm>
        </p:spPr>
        <p:txBody>
          <a:bodyPr>
            <a:normAutofit/>
          </a:bodyPr>
          <a:lstStyle/>
          <a:p>
            <a:pPr algn="l"/>
            <a:r>
              <a:rPr lang="en-US" sz="2800" dirty="0" err="1">
                <a:solidFill>
                  <a:schemeClr val="accent1">
                    <a:lumMod val="75000"/>
                  </a:schemeClr>
                </a:solidFill>
              </a:rPr>
              <a:t>Copiii</a:t>
            </a:r>
            <a:r>
              <a:rPr lang="en-US" sz="2800" dirty="0">
                <a:solidFill>
                  <a:schemeClr val="accent1">
                    <a:lumMod val="75000"/>
                  </a:schemeClr>
                </a:solidFill>
              </a:rPr>
              <a:t> </a:t>
            </a:r>
            <a:r>
              <a:rPr lang="en-US" sz="2800" dirty="0" err="1">
                <a:solidFill>
                  <a:schemeClr val="accent1">
                    <a:lumMod val="75000"/>
                  </a:schemeClr>
                </a:solidFill>
              </a:rPr>
              <a:t>trebuie</a:t>
            </a:r>
            <a:r>
              <a:rPr lang="en-US" sz="2800" dirty="0">
                <a:solidFill>
                  <a:schemeClr val="accent1">
                    <a:lumMod val="75000"/>
                  </a:schemeClr>
                </a:solidFill>
              </a:rPr>
              <a:t> </a:t>
            </a:r>
            <a:r>
              <a:rPr lang="en-US" sz="2800" dirty="0" err="1">
                <a:solidFill>
                  <a:schemeClr val="accent1">
                    <a:lumMod val="75000"/>
                  </a:schemeClr>
                </a:solidFill>
              </a:rPr>
              <a:t>să</a:t>
            </a:r>
            <a:r>
              <a:rPr lang="en-US" sz="2800" dirty="0">
                <a:solidFill>
                  <a:schemeClr val="accent1">
                    <a:lumMod val="75000"/>
                  </a:schemeClr>
                </a:solidFill>
              </a:rPr>
              <a:t> </a:t>
            </a:r>
            <a:r>
              <a:rPr lang="en-US" sz="2800" dirty="0" err="1">
                <a:solidFill>
                  <a:schemeClr val="accent1">
                    <a:lumMod val="75000"/>
                  </a:schemeClr>
                </a:solidFill>
              </a:rPr>
              <a:t>aibă</a:t>
            </a:r>
            <a:r>
              <a:rPr lang="en-US" sz="2800" dirty="0">
                <a:solidFill>
                  <a:schemeClr val="accent1">
                    <a:lumMod val="75000"/>
                  </a:schemeClr>
                </a:solidFill>
              </a:rPr>
              <a:t> </a:t>
            </a:r>
            <a:r>
              <a:rPr lang="en-US" sz="2800" dirty="0" err="1">
                <a:solidFill>
                  <a:schemeClr val="accent1">
                    <a:lumMod val="75000"/>
                  </a:schemeClr>
                </a:solidFill>
              </a:rPr>
              <a:t>posibilitatea</a:t>
            </a:r>
            <a:r>
              <a:rPr lang="en-US" sz="2800" dirty="0">
                <a:solidFill>
                  <a:schemeClr val="accent1">
                    <a:lumMod val="75000"/>
                  </a:schemeClr>
                </a:solidFill>
              </a:rPr>
              <a:t> de a-</a:t>
            </a:r>
            <a:r>
              <a:rPr lang="en-US" sz="2800" dirty="0" err="1">
                <a:solidFill>
                  <a:schemeClr val="accent1">
                    <a:lumMod val="75000"/>
                  </a:schemeClr>
                </a:solidFill>
              </a:rPr>
              <a:t>și</a:t>
            </a:r>
            <a:r>
              <a:rPr lang="en-US" sz="2800" dirty="0">
                <a:solidFill>
                  <a:schemeClr val="accent1">
                    <a:lumMod val="75000"/>
                  </a:schemeClr>
                </a:solidFill>
              </a:rPr>
              <a:t> </a:t>
            </a:r>
            <a:r>
              <a:rPr lang="en-US" sz="2800" dirty="0" err="1">
                <a:solidFill>
                  <a:schemeClr val="accent1">
                    <a:lumMod val="75000"/>
                  </a:schemeClr>
                </a:solidFill>
              </a:rPr>
              <a:t>exprima</a:t>
            </a:r>
            <a:r>
              <a:rPr lang="en-US" sz="2800" dirty="0">
                <a:solidFill>
                  <a:schemeClr val="accent1">
                    <a:lumMod val="75000"/>
                  </a:schemeClr>
                </a:solidFill>
              </a:rPr>
              <a:t> </a:t>
            </a:r>
            <a:r>
              <a:rPr lang="en-US" sz="2800" b="1" dirty="0" err="1">
                <a:solidFill>
                  <a:schemeClr val="accent1">
                    <a:lumMod val="75000"/>
                  </a:schemeClr>
                </a:solidFill>
              </a:rPr>
              <a:t>propriile</a:t>
            </a:r>
            <a:r>
              <a:rPr lang="en-US" sz="2800" b="1" dirty="0">
                <a:solidFill>
                  <a:schemeClr val="accent1">
                    <a:lumMod val="75000"/>
                  </a:schemeClr>
                </a:solidFill>
              </a:rPr>
              <a:t> </a:t>
            </a:r>
            <a:r>
              <a:rPr lang="en-US" sz="2800" b="1" dirty="0" err="1">
                <a:solidFill>
                  <a:schemeClr val="accent1">
                    <a:lumMod val="75000"/>
                  </a:schemeClr>
                </a:solidFill>
              </a:rPr>
              <a:t>opinii</a:t>
            </a:r>
            <a:r>
              <a:rPr lang="en-US" sz="2800" b="1" dirty="0">
                <a:solidFill>
                  <a:schemeClr val="accent1">
                    <a:lumMod val="75000"/>
                  </a:schemeClr>
                </a:solidFill>
              </a:rPr>
              <a:t> cu </a:t>
            </a:r>
            <a:r>
              <a:rPr lang="en-US" sz="2800" b="1" dirty="0" err="1">
                <a:solidFill>
                  <a:schemeClr val="accent1">
                    <a:lumMod val="75000"/>
                  </a:schemeClr>
                </a:solidFill>
              </a:rPr>
              <a:t>privire</a:t>
            </a:r>
            <a:r>
              <a:rPr lang="en-US" sz="2800" b="1" dirty="0">
                <a:solidFill>
                  <a:schemeClr val="accent1">
                    <a:lumMod val="75000"/>
                  </a:schemeClr>
                </a:solidFill>
              </a:rPr>
              <a:t> la </a:t>
            </a:r>
            <a:r>
              <a:rPr lang="en-US" sz="2800" b="1" dirty="0" err="1">
                <a:solidFill>
                  <a:schemeClr val="accent1">
                    <a:lumMod val="75000"/>
                  </a:schemeClr>
                </a:solidFill>
              </a:rPr>
              <a:t>toate</a:t>
            </a:r>
            <a:r>
              <a:rPr lang="en-US" sz="2800" b="1" dirty="0">
                <a:solidFill>
                  <a:schemeClr val="accent1">
                    <a:lumMod val="75000"/>
                  </a:schemeClr>
                </a:solidFill>
              </a:rPr>
              <a:t> </a:t>
            </a:r>
            <a:r>
              <a:rPr lang="en-US" sz="2800" b="1" dirty="0" err="1">
                <a:solidFill>
                  <a:schemeClr val="accent1">
                    <a:lumMod val="75000"/>
                  </a:schemeClr>
                </a:solidFill>
              </a:rPr>
              <a:t>aspectele</a:t>
            </a:r>
            <a:r>
              <a:rPr lang="en-US" sz="2800" b="1" dirty="0">
                <a:solidFill>
                  <a:schemeClr val="accent1">
                    <a:lumMod val="75000"/>
                  </a:schemeClr>
                </a:solidFill>
              </a:rPr>
              <a:t> care le </a:t>
            </a:r>
            <a:r>
              <a:rPr lang="en-US" sz="2800" b="1" dirty="0" err="1">
                <a:solidFill>
                  <a:schemeClr val="accent1">
                    <a:lumMod val="75000"/>
                  </a:schemeClr>
                </a:solidFill>
              </a:rPr>
              <a:t>afectează</a:t>
            </a:r>
            <a:r>
              <a:rPr lang="en-US" sz="2800" b="1" dirty="0">
                <a:solidFill>
                  <a:schemeClr val="accent1">
                    <a:lumMod val="75000"/>
                  </a:schemeClr>
                </a:solidFill>
              </a:rPr>
              <a:t> </a:t>
            </a:r>
            <a:r>
              <a:rPr lang="en-US" sz="2800" b="1" dirty="0" err="1">
                <a:solidFill>
                  <a:schemeClr val="accent1">
                    <a:lumMod val="75000"/>
                  </a:schemeClr>
                </a:solidFill>
              </a:rPr>
              <a:t>viața</a:t>
            </a:r>
            <a:r>
              <a:rPr lang="en-US" sz="2800" b="1" dirty="0">
                <a:solidFill>
                  <a:schemeClr val="accent1">
                    <a:lumMod val="75000"/>
                  </a:schemeClr>
                </a:solidFill>
              </a:rPr>
              <a:t>,</a:t>
            </a:r>
            <a:r>
              <a:rPr lang="en-US" sz="2800" dirty="0">
                <a:solidFill>
                  <a:schemeClr val="accent1">
                    <a:lumMod val="75000"/>
                  </a:schemeClr>
                </a:solidFill>
              </a:rPr>
              <a:t> cum </a:t>
            </a:r>
            <a:r>
              <a:rPr lang="en-US" sz="2800" dirty="0" err="1">
                <a:solidFill>
                  <a:schemeClr val="accent1">
                    <a:lumMod val="75000"/>
                  </a:schemeClr>
                </a:solidFill>
              </a:rPr>
              <a:t>sunt</a:t>
            </a:r>
            <a:r>
              <a:rPr lang="en-US" sz="2800" dirty="0">
                <a:solidFill>
                  <a:schemeClr val="accent1">
                    <a:lumMod val="75000"/>
                  </a:schemeClr>
                </a:solidFill>
              </a:rPr>
              <a:t> </a:t>
            </a:r>
            <a:r>
              <a:rPr lang="en-US" sz="2800" dirty="0" err="1">
                <a:solidFill>
                  <a:schemeClr val="accent1">
                    <a:lumMod val="75000"/>
                  </a:schemeClr>
                </a:solidFill>
              </a:rPr>
              <a:t>deciziile</a:t>
            </a:r>
            <a:r>
              <a:rPr lang="en-US" sz="2800" dirty="0">
                <a:solidFill>
                  <a:schemeClr val="accent1">
                    <a:lumMod val="75000"/>
                  </a:schemeClr>
                </a:solidFill>
              </a:rPr>
              <a:t> care </a:t>
            </a:r>
            <a:r>
              <a:rPr lang="en-US" sz="2800" dirty="0" err="1">
                <a:solidFill>
                  <a:schemeClr val="accent1">
                    <a:lumMod val="75000"/>
                  </a:schemeClr>
                </a:solidFill>
              </a:rPr>
              <a:t>privesc</a:t>
            </a:r>
            <a:r>
              <a:rPr lang="en-US" sz="2800" dirty="0">
                <a:solidFill>
                  <a:schemeClr val="accent1">
                    <a:lumMod val="75000"/>
                  </a:schemeClr>
                </a:solidFill>
              </a:rPr>
              <a:t> </a:t>
            </a:r>
            <a:r>
              <a:rPr lang="en-US" sz="2800" b="1" dirty="0" err="1">
                <a:solidFill>
                  <a:schemeClr val="accent1">
                    <a:lumMod val="75000"/>
                  </a:schemeClr>
                </a:solidFill>
              </a:rPr>
              <a:t>educația</a:t>
            </a:r>
            <a:r>
              <a:rPr lang="en-US" sz="2800" dirty="0">
                <a:solidFill>
                  <a:schemeClr val="accent1">
                    <a:lumMod val="75000"/>
                  </a:schemeClr>
                </a:solidFill>
              </a:rPr>
              <a:t>, </a:t>
            </a:r>
            <a:r>
              <a:rPr lang="en-US" sz="2800" b="1" dirty="0" err="1">
                <a:solidFill>
                  <a:schemeClr val="accent1">
                    <a:lumMod val="75000"/>
                  </a:schemeClr>
                </a:solidFill>
              </a:rPr>
              <a:t>felul</a:t>
            </a:r>
            <a:r>
              <a:rPr lang="en-US" sz="2800" b="1" dirty="0">
                <a:solidFill>
                  <a:schemeClr val="accent1">
                    <a:lumMod val="75000"/>
                  </a:schemeClr>
                </a:solidFill>
              </a:rPr>
              <a:t> </a:t>
            </a:r>
            <a:r>
              <a:rPr lang="en-US" sz="2800" b="1" dirty="0" err="1">
                <a:solidFill>
                  <a:schemeClr val="accent1">
                    <a:lumMod val="75000"/>
                  </a:schemeClr>
                </a:solidFill>
              </a:rPr>
              <a:t>în</a:t>
            </a:r>
            <a:r>
              <a:rPr lang="en-US" sz="2800" b="1" dirty="0">
                <a:solidFill>
                  <a:schemeClr val="accent1">
                    <a:lumMod val="75000"/>
                  </a:schemeClr>
                </a:solidFill>
              </a:rPr>
              <a:t> care </a:t>
            </a:r>
            <a:r>
              <a:rPr lang="en-US" sz="2800" b="1" dirty="0" err="1">
                <a:solidFill>
                  <a:schemeClr val="accent1">
                    <a:lumMod val="75000"/>
                  </a:schemeClr>
                </a:solidFill>
              </a:rPr>
              <a:t>sunt</a:t>
            </a:r>
            <a:r>
              <a:rPr lang="en-US" sz="2800" b="1" dirty="0">
                <a:solidFill>
                  <a:schemeClr val="accent1">
                    <a:lumMod val="75000"/>
                  </a:schemeClr>
                </a:solidFill>
              </a:rPr>
              <a:t> </a:t>
            </a:r>
            <a:r>
              <a:rPr lang="en-US" sz="2800" b="1" dirty="0" err="1">
                <a:solidFill>
                  <a:schemeClr val="accent1">
                    <a:lumMod val="75000"/>
                  </a:schemeClr>
                </a:solidFill>
              </a:rPr>
              <a:t>îngrijiți</a:t>
            </a:r>
            <a:r>
              <a:rPr lang="en-US" sz="2800" b="1" dirty="0">
                <a:solidFill>
                  <a:schemeClr val="accent1">
                    <a:lumMod val="75000"/>
                  </a:schemeClr>
                </a:solidFill>
              </a:rPr>
              <a:t> </a:t>
            </a:r>
            <a:r>
              <a:rPr lang="en-US" sz="2800" b="1" dirty="0" err="1">
                <a:solidFill>
                  <a:schemeClr val="accent1">
                    <a:lumMod val="75000"/>
                  </a:schemeClr>
                </a:solidFill>
              </a:rPr>
              <a:t>și</a:t>
            </a:r>
            <a:r>
              <a:rPr lang="en-US" sz="2800" b="1" dirty="0">
                <a:solidFill>
                  <a:schemeClr val="accent1">
                    <a:lumMod val="75000"/>
                  </a:schemeClr>
                </a:solidFill>
              </a:rPr>
              <a:t> </a:t>
            </a:r>
            <a:r>
              <a:rPr lang="en-US" sz="2800" b="1" dirty="0" err="1">
                <a:solidFill>
                  <a:schemeClr val="accent1">
                    <a:lumMod val="75000"/>
                  </a:schemeClr>
                </a:solidFill>
              </a:rPr>
              <a:t>crescuți</a:t>
            </a:r>
            <a:r>
              <a:rPr lang="en-US" sz="2800" b="1" dirty="0">
                <a:solidFill>
                  <a:schemeClr val="accent1">
                    <a:lumMod val="75000"/>
                  </a:schemeClr>
                </a:solidFill>
              </a:rPr>
              <a:t> </a:t>
            </a:r>
            <a:r>
              <a:rPr lang="en-US" sz="2800" b="1" dirty="0" err="1">
                <a:solidFill>
                  <a:schemeClr val="accent1">
                    <a:lumMod val="75000"/>
                  </a:schemeClr>
                </a:solidFill>
              </a:rPr>
              <a:t>în</a:t>
            </a:r>
            <a:r>
              <a:rPr lang="en-US" sz="2800" b="1" dirty="0">
                <a:solidFill>
                  <a:schemeClr val="accent1">
                    <a:lumMod val="75000"/>
                  </a:schemeClr>
                </a:solidFill>
              </a:rPr>
              <a:t> </a:t>
            </a:r>
            <a:r>
              <a:rPr lang="en-US" sz="2800" b="1" dirty="0" err="1">
                <a:solidFill>
                  <a:schemeClr val="accent1">
                    <a:lumMod val="75000"/>
                  </a:schemeClr>
                </a:solidFill>
              </a:rPr>
              <a:t>familie</a:t>
            </a:r>
            <a:r>
              <a:rPr lang="en-US" sz="2800" dirty="0">
                <a:solidFill>
                  <a:schemeClr val="accent1">
                    <a:lumMod val="75000"/>
                  </a:schemeClr>
                </a:solidFill>
              </a:rPr>
              <a:t>, </a:t>
            </a:r>
            <a:r>
              <a:rPr lang="en-US" sz="2800" b="1" dirty="0" err="1">
                <a:solidFill>
                  <a:schemeClr val="accent1">
                    <a:lumMod val="75000"/>
                  </a:schemeClr>
                </a:solidFill>
              </a:rPr>
              <a:t>procedurile</a:t>
            </a:r>
            <a:r>
              <a:rPr lang="en-US" sz="2800" b="1" dirty="0">
                <a:solidFill>
                  <a:schemeClr val="accent1">
                    <a:lumMod val="75000"/>
                  </a:schemeClr>
                </a:solidFill>
              </a:rPr>
              <a:t> </a:t>
            </a:r>
            <a:r>
              <a:rPr lang="en-US" sz="2800" b="1" dirty="0" err="1">
                <a:solidFill>
                  <a:schemeClr val="accent1">
                    <a:lumMod val="75000"/>
                  </a:schemeClr>
                </a:solidFill>
              </a:rPr>
              <a:t>în</a:t>
            </a:r>
            <a:r>
              <a:rPr lang="en-US" sz="2800" b="1" dirty="0">
                <a:solidFill>
                  <a:schemeClr val="accent1">
                    <a:lumMod val="75000"/>
                  </a:schemeClr>
                </a:solidFill>
              </a:rPr>
              <a:t> </a:t>
            </a:r>
            <a:r>
              <a:rPr lang="en-US" sz="2800" b="1" dirty="0" err="1">
                <a:solidFill>
                  <a:schemeClr val="accent1">
                    <a:lumMod val="75000"/>
                  </a:schemeClr>
                </a:solidFill>
              </a:rPr>
              <a:t>cazul</a:t>
            </a:r>
            <a:r>
              <a:rPr lang="en-US" sz="2800" b="1" dirty="0">
                <a:solidFill>
                  <a:schemeClr val="accent1">
                    <a:lumMod val="75000"/>
                  </a:schemeClr>
                </a:solidFill>
              </a:rPr>
              <a:t> </a:t>
            </a:r>
            <a:r>
              <a:rPr lang="en-US" sz="2800" b="1" dirty="0" err="1">
                <a:solidFill>
                  <a:schemeClr val="accent1">
                    <a:lumMod val="75000"/>
                  </a:schemeClr>
                </a:solidFill>
              </a:rPr>
              <a:t>comiterii</a:t>
            </a:r>
            <a:r>
              <a:rPr lang="en-US" sz="2800" b="1" dirty="0">
                <a:solidFill>
                  <a:schemeClr val="accent1">
                    <a:lumMod val="75000"/>
                  </a:schemeClr>
                </a:solidFill>
              </a:rPr>
              <a:t> </a:t>
            </a:r>
            <a:r>
              <a:rPr lang="en-US" sz="2800" b="1" dirty="0" err="1">
                <a:solidFill>
                  <a:schemeClr val="accent1">
                    <a:lumMod val="75000"/>
                  </a:schemeClr>
                </a:solidFill>
              </a:rPr>
              <a:t>unor</a:t>
            </a:r>
            <a:r>
              <a:rPr lang="en-US" sz="2800" b="1" dirty="0">
                <a:solidFill>
                  <a:schemeClr val="accent1">
                    <a:lumMod val="75000"/>
                  </a:schemeClr>
                </a:solidFill>
              </a:rPr>
              <a:t> </a:t>
            </a:r>
            <a:r>
              <a:rPr lang="en-US" sz="2800" b="1" dirty="0" err="1">
                <a:solidFill>
                  <a:schemeClr val="accent1">
                    <a:lumMod val="75000"/>
                  </a:schemeClr>
                </a:solidFill>
              </a:rPr>
              <a:t>infracțiuni</a:t>
            </a:r>
            <a:r>
              <a:rPr lang="en-US" sz="2800" dirty="0">
                <a:solidFill>
                  <a:schemeClr val="accent1">
                    <a:lumMod val="75000"/>
                  </a:schemeClr>
                </a:solidFill>
              </a:rPr>
              <a:t>, </a:t>
            </a:r>
            <a:r>
              <a:rPr lang="en-US" sz="2800" dirty="0" err="1">
                <a:solidFill>
                  <a:schemeClr val="accent1">
                    <a:lumMod val="75000"/>
                  </a:schemeClr>
                </a:solidFill>
              </a:rPr>
              <a:t>precum</a:t>
            </a:r>
            <a:r>
              <a:rPr lang="en-US" sz="2800" dirty="0">
                <a:solidFill>
                  <a:schemeClr val="accent1">
                    <a:lumMod val="75000"/>
                  </a:schemeClr>
                </a:solidFill>
              </a:rPr>
              <a:t> </a:t>
            </a:r>
            <a:r>
              <a:rPr lang="en-US" sz="2800" dirty="0" err="1">
                <a:solidFill>
                  <a:schemeClr val="accent1">
                    <a:lumMod val="75000"/>
                  </a:schemeClr>
                </a:solidFill>
              </a:rPr>
              <a:t>și</a:t>
            </a:r>
            <a:r>
              <a:rPr lang="en-US" sz="2800" dirty="0">
                <a:solidFill>
                  <a:schemeClr val="accent1">
                    <a:lumMod val="75000"/>
                  </a:schemeClr>
                </a:solidFill>
              </a:rPr>
              <a:t> </a:t>
            </a:r>
            <a:r>
              <a:rPr lang="en-US" sz="2800" b="1" dirty="0" err="1">
                <a:solidFill>
                  <a:schemeClr val="accent1">
                    <a:lumMod val="75000"/>
                  </a:schemeClr>
                </a:solidFill>
              </a:rPr>
              <a:t>deciziile</a:t>
            </a:r>
            <a:r>
              <a:rPr lang="en-US" sz="2800" b="1" dirty="0">
                <a:solidFill>
                  <a:schemeClr val="accent1">
                    <a:lumMod val="75000"/>
                  </a:schemeClr>
                </a:solidFill>
              </a:rPr>
              <a:t> </a:t>
            </a:r>
            <a:r>
              <a:rPr lang="en-US" sz="2800" b="1" dirty="0" err="1">
                <a:solidFill>
                  <a:schemeClr val="accent1">
                    <a:lumMod val="75000"/>
                  </a:schemeClr>
                </a:solidFill>
              </a:rPr>
              <a:t>ce</a:t>
            </a:r>
            <a:r>
              <a:rPr lang="en-US" sz="2800" b="1" dirty="0">
                <a:solidFill>
                  <a:schemeClr val="accent1">
                    <a:lumMod val="75000"/>
                  </a:schemeClr>
                </a:solidFill>
              </a:rPr>
              <a:t> </a:t>
            </a:r>
            <a:r>
              <a:rPr lang="en-US" sz="2800" b="1" dirty="0" err="1">
                <a:solidFill>
                  <a:schemeClr val="accent1">
                    <a:lumMod val="75000"/>
                  </a:schemeClr>
                </a:solidFill>
              </a:rPr>
              <a:t>privesc</a:t>
            </a:r>
            <a:r>
              <a:rPr lang="en-US" sz="2800" b="1" dirty="0">
                <a:solidFill>
                  <a:schemeClr val="accent1">
                    <a:lumMod val="75000"/>
                  </a:schemeClr>
                </a:solidFill>
              </a:rPr>
              <a:t> </a:t>
            </a:r>
            <a:r>
              <a:rPr lang="en-US" sz="2800" b="1" dirty="0" err="1">
                <a:solidFill>
                  <a:schemeClr val="accent1">
                    <a:lumMod val="75000"/>
                  </a:schemeClr>
                </a:solidFill>
              </a:rPr>
              <a:t>separarea</a:t>
            </a:r>
            <a:r>
              <a:rPr lang="en-US" sz="2800" b="1" dirty="0">
                <a:solidFill>
                  <a:schemeClr val="accent1">
                    <a:lumMod val="75000"/>
                  </a:schemeClr>
                </a:solidFill>
              </a:rPr>
              <a:t> de </a:t>
            </a:r>
            <a:r>
              <a:rPr lang="en-US" sz="2800" b="1" dirty="0" err="1">
                <a:solidFill>
                  <a:schemeClr val="accent1">
                    <a:lumMod val="75000"/>
                  </a:schemeClr>
                </a:solidFill>
              </a:rPr>
              <a:t>familie</a:t>
            </a:r>
            <a:r>
              <a:rPr lang="en-US" sz="2800" b="1" dirty="0">
                <a:solidFill>
                  <a:schemeClr val="accent1">
                    <a:lumMod val="75000"/>
                  </a:schemeClr>
                </a:solidFill>
              </a:rPr>
              <a:t>.</a:t>
            </a:r>
          </a:p>
          <a:p>
            <a:pPr algn="l"/>
            <a:r>
              <a:rPr lang="en-US" sz="2800" dirty="0" err="1">
                <a:solidFill>
                  <a:schemeClr val="accent1">
                    <a:lumMod val="75000"/>
                  </a:schemeClr>
                </a:solidFill>
              </a:rPr>
              <a:t>Posibilitatea</a:t>
            </a:r>
            <a:r>
              <a:rPr lang="en-US" sz="2800" dirty="0">
                <a:solidFill>
                  <a:schemeClr val="accent1">
                    <a:lumMod val="75000"/>
                  </a:schemeClr>
                </a:solidFill>
              </a:rPr>
              <a:t> </a:t>
            </a:r>
            <a:r>
              <a:rPr lang="en-US" sz="2800" dirty="0" err="1">
                <a:solidFill>
                  <a:schemeClr val="accent1">
                    <a:lumMod val="75000"/>
                  </a:schemeClr>
                </a:solidFill>
              </a:rPr>
              <a:t>copiilor</a:t>
            </a:r>
            <a:r>
              <a:rPr lang="en-US" sz="2800" dirty="0">
                <a:solidFill>
                  <a:schemeClr val="accent1">
                    <a:lumMod val="75000"/>
                  </a:schemeClr>
                </a:solidFill>
              </a:rPr>
              <a:t> de a </a:t>
            </a:r>
            <a:r>
              <a:rPr lang="en-US" sz="2800" dirty="0" err="1">
                <a:solidFill>
                  <a:schemeClr val="accent1">
                    <a:lumMod val="75000"/>
                  </a:schemeClr>
                </a:solidFill>
              </a:rPr>
              <a:t>participa</a:t>
            </a:r>
            <a:r>
              <a:rPr lang="en-US" sz="2800" dirty="0">
                <a:solidFill>
                  <a:schemeClr val="accent1">
                    <a:lumMod val="75000"/>
                  </a:schemeClr>
                </a:solidFill>
              </a:rPr>
              <a:t> la </a:t>
            </a:r>
            <a:r>
              <a:rPr lang="en-US" sz="2800" dirty="0" err="1">
                <a:solidFill>
                  <a:schemeClr val="accent1">
                    <a:lumMod val="75000"/>
                  </a:schemeClr>
                </a:solidFill>
              </a:rPr>
              <a:t>luarea</a:t>
            </a:r>
            <a:r>
              <a:rPr lang="en-US" sz="2800" dirty="0">
                <a:solidFill>
                  <a:schemeClr val="accent1">
                    <a:lumMod val="75000"/>
                  </a:schemeClr>
                </a:solidFill>
              </a:rPr>
              <a:t> </a:t>
            </a:r>
            <a:r>
              <a:rPr lang="en-US" sz="2800" dirty="0" err="1">
                <a:solidFill>
                  <a:schemeClr val="accent1">
                    <a:lumMod val="75000"/>
                  </a:schemeClr>
                </a:solidFill>
              </a:rPr>
              <a:t>deciziilor</a:t>
            </a:r>
            <a:r>
              <a:rPr lang="en-US" sz="2800" dirty="0">
                <a:solidFill>
                  <a:schemeClr val="accent1">
                    <a:lumMod val="75000"/>
                  </a:schemeClr>
                </a:solidFill>
              </a:rPr>
              <a:t> </a:t>
            </a:r>
            <a:r>
              <a:rPr lang="en-US" sz="2800" dirty="0" err="1">
                <a:solidFill>
                  <a:schemeClr val="accent1">
                    <a:lumMod val="75000"/>
                  </a:schemeClr>
                </a:solidFill>
              </a:rPr>
              <a:t>depinde</a:t>
            </a:r>
            <a:r>
              <a:rPr lang="en-US" sz="2800" dirty="0">
                <a:solidFill>
                  <a:schemeClr val="accent1">
                    <a:lumMod val="75000"/>
                  </a:schemeClr>
                </a:solidFill>
              </a:rPr>
              <a:t> de </a:t>
            </a:r>
            <a:r>
              <a:rPr lang="en-US" sz="2800" dirty="0" err="1">
                <a:solidFill>
                  <a:schemeClr val="accent1">
                    <a:lumMod val="75000"/>
                  </a:schemeClr>
                </a:solidFill>
              </a:rPr>
              <a:t>capacitățile</a:t>
            </a:r>
            <a:r>
              <a:rPr lang="en-US" sz="2800" dirty="0">
                <a:solidFill>
                  <a:schemeClr val="accent1">
                    <a:lumMod val="75000"/>
                  </a:schemeClr>
                </a:solidFill>
              </a:rPr>
              <a:t> </a:t>
            </a:r>
            <a:r>
              <a:rPr lang="en-US" sz="2800" dirty="0" err="1">
                <a:solidFill>
                  <a:schemeClr val="accent1">
                    <a:lumMod val="75000"/>
                  </a:schemeClr>
                </a:solidFill>
              </a:rPr>
              <a:t>acestora</a:t>
            </a:r>
            <a:r>
              <a:rPr lang="en-US" sz="2800" dirty="0">
                <a:solidFill>
                  <a:schemeClr val="accent1">
                    <a:lumMod val="75000"/>
                  </a:schemeClr>
                </a:solidFill>
              </a:rPr>
              <a:t>. </a:t>
            </a:r>
            <a:r>
              <a:rPr lang="en-US" sz="2800" b="1" dirty="0" err="1">
                <a:solidFill>
                  <a:schemeClr val="accent1">
                    <a:lumMod val="75000"/>
                  </a:schemeClr>
                </a:solidFill>
              </a:rPr>
              <a:t>Capacitatea</a:t>
            </a:r>
            <a:r>
              <a:rPr lang="en-US" sz="2800" b="1" dirty="0">
                <a:solidFill>
                  <a:schemeClr val="accent1">
                    <a:lumMod val="75000"/>
                  </a:schemeClr>
                </a:solidFill>
              </a:rPr>
              <a:t> </a:t>
            </a:r>
            <a:r>
              <a:rPr lang="en-US" sz="2800" b="1" dirty="0" err="1">
                <a:solidFill>
                  <a:schemeClr val="accent1">
                    <a:lumMod val="75000"/>
                  </a:schemeClr>
                </a:solidFill>
              </a:rPr>
              <a:t>depinde</a:t>
            </a:r>
            <a:r>
              <a:rPr lang="en-US" sz="2800" b="1" dirty="0">
                <a:solidFill>
                  <a:schemeClr val="accent1">
                    <a:lumMod val="75000"/>
                  </a:schemeClr>
                </a:solidFill>
              </a:rPr>
              <a:t> de </a:t>
            </a:r>
            <a:r>
              <a:rPr lang="en-US" sz="2800" b="1" dirty="0" err="1">
                <a:solidFill>
                  <a:schemeClr val="accent1">
                    <a:lumMod val="75000"/>
                  </a:schemeClr>
                </a:solidFill>
              </a:rPr>
              <a:t>vârsta</a:t>
            </a:r>
            <a:r>
              <a:rPr lang="en-US" sz="2800" b="1" dirty="0">
                <a:solidFill>
                  <a:schemeClr val="accent1">
                    <a:lumMod val="75000"/>
                  </a:schemeClr>
                </a:solidFill>
              </a:rPr>
              <a:t> </a:t>
            </a:r>
            <a:r>
              <a:rPr lang="en-US" sz="2800" b="1" dirty="0" err="1">
                <a:solidFill>
                  <a:schemeClr val="accent1">
                    <a:lumMod val="75000"/>
                  </a:schemeClr>
                </a:solidFill>
              </a:rPr>
              <a:t>și</a:t>
            </a:r>
            <a:r>
              <a:rPr lang="en-US" sz="2800" b="1" dirty="0">
                <a:solidFill>
                  <a:schemeClr val="accent1">
                    <a:lumMod val="75000"/>
                  </a:schemeClr>
                </a:solidFill>
              </a:rPr>
              <a:t> de </a:t>
            </a:r>
            <a:r>
              <a:rPr lang="en-US" sz="2800" b="1" dirty="0" err="1">
                <a:solidFill>
                  <a:schemeClr val="accent1">
                    <a:lumMod val="75000"/>
                  </a:schemeClr>
                </a:solidFill>
              </a:rPr>
              <a:t>maturitatea</a:t>
            </a:r>
            <a:r>
              <a:rPr lang="en-US" sz="2800" b="1" dirty="0">
                <a:solidFill>
                  <a:schemeClr val="accent1">
                    <a:lumMod val="75000"/>
                  </a:schemeClr>
                </a:solidFill>
              </a:rPr>
              <a:t> </a:t>
            </a:r>
            <a:r>
              <a:rPr lang="en-US" sz="2800" b="1" dirty="0" err="1">
                <a:solidFill>
                  <a:schemeClr val="accent1">
                    <a:lumMod val="75000"/>
                  </a:schemeClr>
                </a:solidFill>
              </a:rPr>
              <a:t>copilului</a:t>
            </a:r>
            <a:r>
              <a:rPr lang="en-US" sz="2800" b="1" dirty="0">
                <a:solidFill>
                  <a:schemeClr val="accent1">
                    <a:lumMod val="75000"/>
                  </a:schemeClr>
                </a:solidFill>
              </a:rPr>
              <a:t>, </a:t>
            </a:r>
            <a:r>
              <a:rPr lang="en-US" sz="2800" b="1" dirty="0" err="1">
                <a:solidFill>
                  <a:schemeClr val="accent1">
                    <a:lumMod val="75000"/>
                  </a:schemeClr>
                </a:solidFill>
              </a:rPr>
              <a:t>dar</a:t>
            </a:r>
            <a:r>
              <a:rPr lang="en-US" sz="2800" b="1" dirty="0">
                <a:solidFill>
                  <a:schemeClr val="accent1">
                    <a:lumMod val="75000"/>
                  </a:schemeClr>
                </a:solidFill>
              </a:rPr>
              <a:t> </a:t>
            </a:r>
            <a:r>
              <a:rPr lang="en-US" sz="2800" b="1" dirty="0" err="1">
                <a:solidFill>
                  <a:schemeClr val="accent1">
                    <a:lumMod val="75000"/>
                  </a:schemeClr>
                </a:solidFill>
              </a:rPr>
              <a:t>și</a:t>
            </a:r>
            <a:r>
              <a:rPr lang="en-US" sz="2800" b="1" dirty="0">
                <a:solidFill>
                  <a:schemeClr val="accent1">
                    <a:lumMod val="75000"/>
                  </a:schemeClr>
                </a:solidFill>
              </a:rPr>
              <a:t> de </a:t>
            </a:r>
            <a:r>
              <a:rPr lang="en-US" sz="2800" b="1" dirty="0" err="1">
                <a:solidFill>
                  <a:schemeClr val="accent1">
                    <a:lumMod val="75000"/>
                  </a:schemeClr>
                </a:solidFill>
              </a:rPr>
              <a:t>elemente</a:t>
            </a:r>
            <a:r>
              <a:rPr lang="en-US" sz="2800" b="1" dirty="0">
                <a:solidFill>
                  <a:schemeClr val="accent1">
                    <a:lumMod val="75000"/>
                  </a:schemeClr>
                </a:solidFill>
              </a:rPr>
              <a:t> de </a:t>
            </a:r>
            <a:r>
              <a:rPr lang="en-US" sz="2800" b="1" dirty="0" err="1">
                <a:solidFill>
                  <a:schemeClr val="accent1">
                    <a:lumMod val="75000"/>
                  </a:schemeClr>
                </a:solidFill>
              </a:rPr>
              <a:t>conjunctură</a:t>
            </a:r>
            <a:r>
              <a:rPr lang="en-US" sz="2800" dirty="0">
                <a:solidFill>
                  <a:schemeClr val="accent1">
                    <a:lumMod val="75000"/>
                  </a:schemeClr>
                </a:solidFill>
              </a:rPr>
              <a:t>. </a:t>
            </a:r>
            <a:r>
              <a:rPr lang="en-US" sz="2800" dirty="0" err="1">
                <a:solidFill>
                  <a:schemeClr val="accent1">
                    <a:lumMod val="75000"/>
                  </a:schemeClr>
                </a:solidFill>
              </a:rPr>
              <a:t>Pe</a:t>
            </a:r>
            <a:r>
              <a:rPr lang="en-US" sz="2800" dirty="0">
                <a:solidFill>
                  <a:schemeClr val="accent1">
                    <a:lumMod val="75000"/>
                  </a:schemeClr>
                </a:solidFill>
              </a:rPr>
              <a:t> </a:t>
            </a:r>
            <a:r>
              <a:rPr lang="en-US" sz="2800" dirty="0" err="1">
                <a:solidFill>
                  <a:schemeClr val="accent1">
                    <a:lumMod val="75000"/>
                  </a:schemeClr>
                </a:solidFill>
              </a:rPr>
              <a:t>măsură</a:t>
            </a:r>
            <a:r>
              <a:rPr lang="en-US" sz="2800" dirty="0">
                <a:solidFill>
                  <a:schemeClr val="accent1">
                    <a:lumMod val="75000"/>
                  </a:schemeClr>
                </a:solidFill>
              </a:rPr>
              <a:t> </a:t>
            </a:r>
            <a:r>
              <a:rPr lang="en-US" sz="2800" dirty="0" err="1">
                <a:solidFill>
                  <a:schemeClr val="accent1">
                    <a:lumMod val="75000"/>
                  </a:schemeClr>
                </a:solidFill>
              </a:rPr>
              <a:t>ce</a:t>
            </a:r>
            <a:r>
              <a:rPr lang="en-US" sz="2800" dirty="0">
                <a:solidFill>
                  <a:schemeClr val="accent1">
                    <a:lumMod val="75000"/>
                  </a:schemeClr>
                </a:solidFill>
              </a:rPr>
              <a:t> </a:t>
            </a:r>
            <a:r>
              <a:rPr lang="en-US" sz="2800" dirty="0" err="1">
                <a:solidFill>
                  <a:schemeClr val="accent1">
                    <a:lumMod val="75000"/>
                  </a:schemeClr>
                </a:solidFill>
              </a:rPr>
              <a:t>crește</a:t>
            </a:r>
            <a:r>
              <a:rPr lang="en-US" sz="2800" dirty="0">
                <a:solidFill>
                  <a:schemeClr val="accent1">
                    <a:lumMod val="75000"/>
                  </a:schemeClr>
                </a:solidFill>
              </a:rPr>
              <a:t>, </a:t>
            </a:r>
            <a:r>
              <a:rPr lang="en-US" sz="2800" dirty="0" err="1">
                <a:solidFill>
                  <a:schemeClr val="accent1">
                    <a:lumMod val="75000"/>
                  </a:schemeClr>
                </a:solidFill>
              </a:rPr>
              <a:t>copilul</a:t>
            </a:r>
            <a:r>
              <a:rPr lang="en-US" sz="2800" dirty="0">
                <a:solidFill>
                  <a:schemeClr val="accent1">
                    <a:lumMod val="75000"/>
                  </a:schemeClr>
                </a:solidFill>
              </a:rPr>
              <a:t> </a:t>
            </a:r>
            <a:r>
              <a:rPr lang="en-US" sz="2800" dirty="0" err="1">
                <a:solidFill>
                  <a:schemeClr val="accent1">
                    <a:lumMod val="75000"/>
                  </a:schemeClr>
                </a:solidFill>
              </a:rPr>
              <a:t>începe</a:t>
            </a:r>
            <a:r>
              <a:rPr lang="en-US" sz="2800" dirty="0">
                <a:solidFill>
                  <a:schemeClr val="accent1">
                    <a:lumMod val="75000"/>
                  </a:schemeClr>
                </a:solidFill>
              </a:rPr>
              <a:t> </a:t>
            </a:r>
            <a:r>
              <a:rPr lang="en-US" sz="2800" dirty="0" err="1">
                <a:solidFill>
                  <a:schemeClr val="accent1">
                    <a:lumMod val="75000"/>
                  </a:schemeClr>
                </a:solidFill>
              </a:rPr>
              <a:t>să</a:t>
            </a:r>
            <a:r>
              <a:rPr lang="en-US" sz="2800" dirty="0">
                <a:solidFill>
                  <a:schemeClr val="accent1">
                    <a:lumMod val="75000"/>
                  </a:schemeClr>
                </a:solidFill>
              </a:rPr>
              <a:t> </a:t>
            </a:r>
            <a:r>
              <a:rPr lang="en-US" sz="2800" dirty="0" err="1">
                <a:solidFill>
                  <a:schemeClr val="accent1">
                    <a:lumMod val="75000"/>
                  </a:schemeClr>
                </a:solidFill>
              </a:rPr>
              <a:t>aibă</a:t>
            </a:r>
            <a:r>
              <a:rPr lang="en-US" sz="2800" dirty="0">
                <a:solidFill>
                  <a:schemeClr val="accent1">
                    <a:lumMod val="75000"/>
                  </a:schemeClr>
                </a:solidFill>
              </a:rPr>
              <a:t> </a:t>
            </a:r>
            <a:r>
              <a:rPr lang="en-US" sz="2800" dirty="0" err="1">
                <a:solidFill>
                  <a:schemeClr val="accent1">
                    <a:lumMod val="75000"/>
                  </a:schemeClr>
                </a:solidFill>
              </a:rPr>
              <a:t>nevoi</a:t>
            </a:r>
            <a:r>
              <a:rPr lang="en-US" sz="2800" dirty="0">
                <a:solidFill>
                  <a:schemeClr val="accent1">
                    <a:lumMod val="75000"/>
                  </a:schemeClr>
                </a:solidFill>
              </a:rPr>
              <a:t> legate de </a:t>
            </a:r>
            <a:r>
              <a:rPr lang="en-US" sz="2800" dirty="0" err="1">
                <a:solidFill>
                  <a:schemeClr val="accent1">
                    <a:lumMod val="75000"/>
                  </a:schemeClr>
                </a:solidFill>
              </a:rPr>
              <a:t>participare</a:t>
            </a:r>
            <a:r>
              <a:rPr lang="en-US" sz="2800" dirty="0">
                <a:solidFill>
                  <a:schemeClr val="accent1">
                    <a:lumMod val="75000"/>
                  </a:schemeClr>
                </a:solidFill>
              </a:rPr>
              <a:t> </a:t>
            </a:r>
            <a:r>
              <a:rPr lang="en-US" sz="2800" dirty="0" err="1">
                <a:solidFill>
                  <a:schemeClr val="accent1">
                    <a:lumMod val="75000"/>
                  </a:schemeClr>
                </a:solidFill>
              </a:rPr>
              <a:t>și</a:t>
            </a:r>
            <a:r>
              <a:rPr lang="en-US" sz="2800" dirty="0">
                <a:solidFill>
                  <a:schemeClr val="accent1">
                    <a:lumMod val="75000"/>
                  </a:schemeClr>
                </a:solidFill>
              </a:rPr>
              <a:t> </a:t>
            </a:r>
            <a:r>
              <a:rPr lang="en-US" sz="2800" dirty="0" err="1">
                <a:solidFill>
                  <a:schemeClr val="accent1">
                    <a:lumMod val="75000"/>
                  </a:schemeClr>
                </a:solidFill>
              </a:rPr>
              <a:t>devine</a:t>
            </a:r>
            <a:r>
              <a:rPr lang="en-US" sz="2800" dirty="0">
                <a:solidFill>
                  <a:schemeClr val="accent1">
                    <a:lumMod val="75000"/>
                  </a:schemeClr>
                </a:solidFill>
              </a:rPr>
              <a:t> din </a:t>
            </a:r>
            <a:r>
              <a:rPr lang="en-US" sz="2800" dirty="0" err="1">
                <a:solidFill>
                  <a:schemeClr val="accent1">
                    <a:lumMod val="75000"/>
                  </a:schemeClr>
                </a:solidFill>
              </a:rPr>
              <a:t>ce</a:t>
            </a:r>
            <a:r>
              <a:rPr lang="en-US" sz="2800" dirty="0">
                <a:solidFill>
                  <a:schemeClr val="accent1">
                    <a:lumMod val="75000"/>
                  </a:schemeClr>
                </a:solidFill>
              </a:rPr>
              <a:t> </a:t>
            </a:r>
            <a:r>
              <a:rPr lang="en-US" sz="2800" dirty="0" err="1">
                <a:solidFill>
                  <a:schemeClr val="accent1">
                    <a:lumMod val="75000"/>
                  </a:schemeClr>
                </a:solidFill>
              </a:rPr>
              <a:t>în</a:t>
            </a:r>
            <a:r>
              <a:rPr lang="en-US" sz="2800" dirty="0">
                <a:solidFill>
                  <a:schemeClr val="accent1">
                    <a:lumMod val="75000"/>
                  </a:schemeClr>
                </a:solidFill>
              </a:rPr>
              <a:t> </a:t>
            </a:r>
            <a:r>
              <a:rPr lang="en-US" sz="2800" dirty="0" err="1">
                <a:solidFill>
                  <a:schemeClr val="accent1">
                    <a:lumMod val="75000"/>
                  </a:schemeClr>
                </a:solidFill>
              </a:rPr>
              <a:t>ce</a:t>
            </a:r>
            <a:r>
              <a:rPr lang="en-US" sz="2800" dirty="0">
                <a:solidFill>
                  <a:schemeClr val="accent1">
                    <a:lumMod val="75000"/>
                  </a:schemeClr>
                </a:solidFill>
              </a:rPr>
              <a:t> </a:t>
            </a:r>
            <a:r>
              <a:rPr lang="en-US" sz="2800" dirty="0" err="1">
                <a:solidFill>
                  <a:schemeClr val="accent1">
                    <a:lumMod val="75000"/>
                  </a:schemeClr>
                </a:solidFill>
              </a:rPr>
              <a:t>mai</a:t>
            </a:r>
            <a:r>
              <a:rPr lang="en-US" sz="2800" dirty="0">
                <a:solidFill>
                  <a:schemeClr val="accent1">
                    <a:lumMod val="75000"/>
                  </a:schemeClr>
                </a:solidFill>
              </a:rPr>
              <a:t> </a:t>
            </a:r>
            <a:r>
              <a:rPr lang="en-US" sz="2800" dirty="0" err="1">
                <a:solidFill>
                  <a:schemeClr val="accent1">
                    <a:lumMod val="75000"/>
                  </a:schemeClr>
                </a:solidFill>
              </a:rPr>
              <a:t>capabil</a:t>
            </a:r>
            <a:r>
              <a:rPr lang="en-US" sz="2800" dirty="0">
                <a:solidFill>
                  <a:schemeClr val="accent1">
                    <a:lumMod val="75000"/>
                  </a:schemeClr>
                </a:solidFill>
              </a:rPr>
              <a:t> </a:t>
            </a:r>
            <a:r>
              <a:rPr lang="en-US" sz="2800" dirty="0" err="1">
                <a:solidFill>
                  <a:schemeClr val="accent1">
                    <a:lumMod val="75000"/>
                  </a:schemeClr>
                </a:solidFill>
              </a:rPr>
              <a:t>să</a:t>
            </a:r>
            <a:r>
              <a:rPr lang="en-US" sz="2800" dirty="0">
                <a:solidFill>
                  <a:schemeClr val="accent1">
                    <a:lumMod val="75000"/>
                  </a:schemeClr>
                </a:solidFill>
              </a:rPr>
              <a:t> </a:t>
            </a:r>
            <a:r>
              <a:rPr lang="en-US" sz="2800" dirty="0" err="1">
                <a:solidFill>
                  <a:schemeClr val="accent1">
                    <a:lumMod val="75000"/>
                  </a:schemeClr>
                </a:solidFill>
              </a:rPr>
              <a:t>își</a:t>
            </a:r>
            <a:r>
              <a:rPr lang="en-US" sz="2800" dirty="0">
                <a:solidFill>
                  <a:schemeClr val="accent1">
                    <a:lumMod val="75000"/>
                  </a:schemeClr>
                </a:solidFill>
              </a:rPr>
              <a:t> </a:t>
            </a:r>
            <a:r>
              <a:rPr lang="en-US" sz="2800" dirty="0" err="1">
                <a:solidFill>
                  <a:schemeClr val="accent1">
                    <a:lumMod val="75000"/>
                  </a:schemeClr>
                </a:solidFill>
              </a:rPr>
              <a:t>formeze</a:t>
            </a:r>
            <a:r>
              <a:rPr lang="en-US" sz="2800" dirty="0">
                <a:solidFill>
                  <a:schemeClr val="accent1">
                    <a:lumMod val="75000"/>
                  </a:schemeClr>
                </a:solidFill>
              </a:rPr>
              <a:t> </a:t>
            </a:r>
            <a:r>
              <a:rPr lang="en-US" sz="2800" dirty="0" err="1">
                <a:solidFill>
                  <a:schemeClr val="accent1">
                    <a:lumMod val="75000"/>
                  </a:schemeClr>
                </a:solidFill>
              </a:rPr>
              <a:t>propriile</a:t>
            </a:r>
            <a:r>
              <a:rPr lang="en-US" sz="2800" dirty="0">
                <a:solidFill>
                  <a:schemeClr val="accent1">
                    <a:lumMod val="75000"/>
                  </a:schemeClr>
                </a:solidFill>
              </a:rPr>
              <a:t> </a:t>
            </a:r>
            <a:r>
              <a:rPr lang="en-US" sz="2800" dirty="0" err="1">
                <a:solidFill>
                  <a:schemeClr val="accent1">
                    <a:lumMod val="75000"/>
                  </a:schemeClr>
                </a:solidFill>
              </a:rPr>
              <a:t>opinii</a:t>
            </a:r>
            <a:r>
              <a:rPr lang="en-US" sz="2800" dirty="0">
                <a:solidFill>
                  <a:schemeClr val="accent1">
                    <a:lumMod val="75000"/>
                  </a:schemeClr>
                </a:solidFill>
              </a:rPr>
              <a:t>.</a:t>
            </a:r>
          </a:p>
          <a:p>
            <a:pPr algn="l"/>
            <a:endParaRPr lang="en-US" sz="2800" dirty="0">
              <a:solidFill>
                <a:schemeClr val="accent1">
                  <a:lumMod val="75000"/>
                </a:schemeClr>
              </a:solidFill>
            </a:endParaRPr>
          </a:p>
        </p:txBody>
      </p:sp>
    </p:spTree>
    <p:extLst>
      <p:ext uri="{BB962C8B-B14F-4D97-AF65-F5344CB8AC3E}">
        <p14:creationId xmlns:p14="http://schemas.microsoft.com/office/powerpoint/2010/main" val="13114252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15440" y="367983"/>
            <a:ext cx="9144000" cy="1209357"/>
          </a:xfrm>
        </p:spPr>
        <p:txBody>
          <a:bodyPr>
            <a:normAutofit fontScale="90000"/>
          </a:bodyPr>
          <a:lstStyle/>
          <a:p>
            <a:r>
              <a:rPr lang="fr-FR" sz="4400" b="1" dirty="0">
                <a:solidFill>
                  <a:srgbClr val="0070C0"/>
                </a:solidFill>
                <a:effectLst>
                  <a:outerShdw blurRad="38100" dist="38100" dir="2700000" algn="tl">
                    <a:srgbClr val="000000">
                      <a:alpha val="43137"/>
                    </a:srgbClr>
                  </a:outerShdw>
                </a:effectLst>
              </a:rPr>
              <a:t>La ce </a:t>
            </a:r>
            <a:r>
              <a:rPr lang="fr-FR" sz="4400" b="1" dirty="0" err="1">
                <a:solidFill>
                  <a:srgbClr val="0070C0"/>
                </a:solidFill>
                <a:effectLst>
                  <a:outerShdw blurRad="38100" dist="38100" dir="2700000" algn="tl">
                    <a:srgbClr val="000000">
                      <a:alpha val="43137"/>
                    </a:srgbClr>
                  </a:outerShdw>
                </a:effectLst>
              </a:rPr>
              <a:t>activități</a:t>
            </a:r>
            <a:r>
              <a:rPr lang="fr-FR" sz="4400" b="1" dirty="0">
                <a:solidFill>
                  <a:srgbClr val="0070C0"/>
                </a:solidFill>
                <a:effectLst>
                  <a:outerShdw blurRad="38100" dist="38100" dir="2700000" algn="tl">
                    <a:srgbClr val="000000">
                      <a:alpha val="43137"/>
                    </a:srgbClr>
                  </a:outerShdw>
                </a:effectLst>
              </a:rPr>
              <a:t> pot participa </a:t>
            </a:r>
            <a:r>
              <a:rPr lang="fr-FR" sz="4400" b="1" dirty="0" err="1">
                <a:solidFill>
                  <a:srgbClr val="0070C0"/>
                </a:solidFill>
                <a:effectLst>
                  <a:outerShdw blurRad="38100" dist="38100" dir="2700000" algn="tl">
                    <a:srgbClr val="000000">
                      <a:alpha val="43137"/>
                    </a:srgbClr>
                  </a:outerShdw>
                </a:effectLst>
              </a:rPr>
              <a:t>copiii</a:t>
            </a:r>
            <a:r>
              <a:rPr lang="fr-FR" sz="4400" b="1" dirty="0">
                <a:solidFill>
                  <a:srgbClr val="0070C0"/>
                </a:solidFill>
                <a:effectLst>
                  <a:outerShdw blurRad="38100" dist="38100" dir="2700000" algn="tl">
                    <a:srgbClr val="000000">
                      <a:alpha val="43137"/>
                    </a:srgbClr>
                  </a:outerShdw>
                </a:effectLst>
              </a:rPr>
              <a:t> </a:t>
            </a:r>
            <a:r>
              <a:rPr lang="fr-FR" sz="4400" b="1" dirty="0" err="1">
                <a:solidFill>
                  <a:srgbClr val="0070C0"/>
                </a:solidFill>
                <a:effectLst>
                  <a:outerShdw blurRad="38100" dist="38100" dir="2700000" algn="tl">
                    <a:srgbClr val="000000">
                      <a:alpha val="43137"/>
                    </a:srgbClr>
                  </a:outerShdw>
                </a:effectLst>
              </a:rPr>
              <a:t>și</a:t>
            </a:r>
            <a:r>
              <a:rPr lang="fr-FR" sz="4400" b="1" dirty="0">
                <a:solidFill>
                  <a:srgbClr val="0070C0"/>
                </a:solidFill>
                <a:effectLst>
                  <a:outerShdw blurRad="38100" dist="38100" dir="2700000" algn="tl">
                    <a:srgbClr val="000000">
                      <a:alpha val="43137"/>
                    </a:srgbClr>
                  </a:outerShdw>
                </a:effectLst>
              </a:rPr>
              <a:t> de la ce </a:t>
            </a:r>
            <a:r>
              <a:rPr lang="fr-FR" sz="4400" b="1" dirty="0" err="1">
                <a:solidFill>
                  <a:srgbClr val="0070C0"/>
                </a:solidFill>
                <a:effectLst>
                  <a:outerShdw blurRad="38100" dist="38100" dir="2700000" algn="tl">
                    <a:srgbClr val="000000">
                      <a:alpha val="43137"/>
                    </a:srgbClr>
                  </a:outerShdw>
                </a:effectLst>
              </a:rPr>
              <a:t>vârstă</a:t>
            </a:r>
            <a:r>
              <a:rPr lang="fr-FR" sz="4400" b="1" dirty="0">
                <a:solidFill>
                  <a:srgbClr val="0070C0"/>
                </a:solidFill>
                <a:effectLst>
                  <a:outerShdw blurRad="38100" dist="38100" dir="2700000" algn="tl">
                    <a:srgbClr val="000000">
                      <a:alpha val="43137"/>
                    </a:srgbClr>
                  </a:outerShdw>
                </a:effectLst>
              </a:rPr>
              <a:t>? </a:t>
            </a:r>
            <a:endParaRPr lang="en-US" sz="4400" b="1" dirty="0">
              <a:solidFill>
                <a:srgbClr val="0070C0"/>
              </a:solidFill>
              <a:effectLst>
                <a:outerShdw blurRad="38100" dist="38100" dir="2700000" algn="tl">
                  <a:srgbClr val="000000">
                    <a:alpha val="43137"/>
                  </a:srgbClr>
                </a:outerShdw>
              </a:effectLst>
            </a:endParaRPr>
          </a:p>
        </p:txBody>
      </p:sp>
      <p:sp>
        <p:nvSpPr>
          <p:cNvPr id="3" name="Subtitle 2"/>
          <p:cNvSpPr>
            <a:spLocks noGrp="1"/>
          </p:cNvSpPr>
          <p:nvPr>
            <p:ph type="subTitle" idx="1"/>
          </p:nvPr>
        </p:nvSpPr>
        <p:spPr>
          <a:xfrm>
            <a:off x="968187" y="1577339"/>
            <a:ext cx="10875981" cy="4974067"/>
          </a:xfrm>
        </p:spPr>
        <p:txBody>
          <a:bodyPr>
            <a:normAutofit fontScale="92500" lnSpcReduction="10000"/>
          </a:bodyPr>
          <a:lstStyle/>
          <a:p>
            <a:pPr algn="just"/>
            <a:r>
              <a:rPr lang="ro-RO" sz="2800" dirty="0">
                <a:solidFill>
                  <a:schemeClr val="accent1">
                    <a:lumMod val="75000"/>
                  </a:schemeClr>
                </a:solidFill>
              </a:rPr>
              <a:t>Conform prevederilor </a:t>
            </a:r>
            <a:r>
              <a:rPr lang="ro-RO" sz="2800" dirty="0" smtClean="0">
                <a:solidFill>
                  <a:schemeClr val="accent1">
                    <a:lumMod val="75000"/>
                  </a:schemeClr>
                </a:solidFill>
              </a:rPr>
              <a:t>Legii 272/2004 privind protecția și promovarea drepturilor copiilor, republicată - art</a:t>
            </a:r>
            <a:r>
              <a:rPr lang="ro-RO" sz="2800" dirty="0">
                <a:solidFill>
                  <a:schemeClr val="accent1">
                    <a:lumMod val="75000"/>
                  </a:schemeClr>
                </a:solidFill>
              </a:rPr>
              <a:t>. 29, </a:t>
            </a:r>
            <a:r>
              <a:rPr lang="ro-RO" sz="2800" b="1" i="1" dirty="0">
                <a:solidFill>
                  <a:schemeClr val="accent1">
                    <a:lumMod val="75000"/>
                  </a:schemeClr>
                </a:solidFill>
              </a:rPr>
              <a:t>copilul capabil de discernământ are dreptul de a-și exprima liber opinia asupra oricărei probleme care îl privește. </a:t>
            </a:r>
            <a:r>
              <a:rPr lang="ro-RO" sz="2800" b="1" dirty="0">
                <a:solidFill>
                  <a:schemeClr val="accent1">
                    <a:lumMod val="75000"/>
                  </a:schemeClr>
                </a:solidFill>
              </a:rPr>
              <a:t>În orice procedură judiciară sau administrativă care îl privește, copilul are dreptul de a fi ascultat. Este </a:t>
            </a:r>
            <a:r>
              <a:rPr lang="ro-RO" sz="2800" b="1" dirty="0" smtClean="0">
                <a:solidFill>
                  <a:schemeClr val="accent1">
                    <a:lumMod val="75000"/>
                  </a:schemeClr>
                </a:solidFill>
              </a:rPr>
              <a:t>obligatorie </a:t>
            </a:r>
            <a:r>
              <a:rPr lang="ro-RO" sz="2800" b="1" dirty="0">
                <a:solidFill>
                  <a:schemeClr val="accent1">
                    <a:lumMod val="75000"/>
                  </a:schemeClr>
                </a:solidFill>
              </a:rPr>
              <a:t>ascultarea copilului care a împlinit vârsta de 10 ani</a:t>
            </a:r>
            <a:r>
              <a:rPr lang="ro-RO" sz="2800" b="1" dirty="0" smtClean="0">
                <a:solidFill>
                  <a:schemeClr val="accent1">
                    <a:lumMod val="75000"/>
                  </a:schemeClr>
                </a:solidFill>
              </a:rPr>
              <a:t>.</a:t>
            </a:r>
          </a:p>
          <a:p>
            <a:pPr algn="just"/>
            <a:r>
              <a:rPr lang="ro-RO" sz="2800" u="sng" dirty="0" smtClean="0">
                <a:solidFill>
                  <a:schemeClr val="accent1">
                    <a:lumMod val="75000"/>
                  </a:schemeClr>
                </a:solidFill>
              </a:rPr>
              <a:t>Organizarea activității de consultare:</a:t>
            </a:r>
          </a:p>
          <a:p>
            <a:pPr algn="just"/>
            <a:r>
              <a:rPr lang="ro-RO" sz="2800" dirty="0" smtClean="0">
                <a:solidFill>
                  <a:schemeClr val="accent1">
                    <a:lumMod val="75000"/>
                  </a:schemeClr>
                </a:solidFill>
              </a:rPr>
              <a:t>Activitățile </a:t>
            </a:r>
            <a:r>
              <a:rPr lang="ro-RO" sz="2800" dirty="0">
                <a:solidFill>
                  <a:schemeClr val="accent1">
                    <a:lumMod val="75000"/>
                  </a:schemeClr>
                </a:solidFill>
              </a:rPr>
              <a:t>privind consultările cu copiii trebuie organizate având în vedere respectarea principiului interesului superior al copilului. Copiii trebuie tratați cu respect și să aibă oportunitatea reală de a-și exprima liber opiniile și de a-și promova ideile și convingerile. Personalul implicat în organizarea consultărilor cu copiii trebuie să înțeleagă, să accepte contextul familial, școlar și cultural al fiecărui copil și să asigure un mediul sigur și incluziv.</a:t>
            </a:r>
            <a:endParaRPr lang="en-US" sz="2800" dirty="0">
              <a:solidFill>
                <a:schemeClr val="accent1">
                  <a:lumMod val="75000"/>
                </a:schemeClr>
              </a:solidFill>
            </a:endParaRPr>
          </a:p>
        </p:txBody>
      </p:sp>
    </p:spTree>
    <p:extLst>
      <p:ext uri="{BB962C8B-B14F-4D97-AF65-F5344CB8AC3E}">
        <p14:creationId xmlns:p14="http://schemas.microsoft.com/office/powerpoint/2010/main" val="5991678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ro-RO" b="1" dirty="0">
                <a:solidFill>
                  <a:schemeClr val="accent1">
                    <a:lumMod val="75000"/>
                  </a:schemeClr>
                </a:solidFill>
              </a:rPr>
              <a:t>Organizarea activității de consultare:</a:t>
            </a:r>
          </a:p>
        </p:txBody>
      </p:sp>
      <p:sp>
        <p:nvSpPr>
          <p:cNvPr id="3" name="Content Placeholder 2"/>
          <p:cNvSpPr>
            <a:spLocks noGrp="1"/>
          </p:cNvSpPr>
          <p:nvPr>
            <p:ph idx="1"/>
          </p:nvPr>
        </p:nvSpPr>
        <p:spPr/>
        <p:txBody>
          <a:bodyPr>
            <a:normAutofit lnSpcReduction="10000"/>
          </a:bodyPr>
          <a:lstStyle/>
          <a:p>
            <a:r>
              <a:rPr lang="en-US" sz="3200" dirty="0" err="1">
                <a:solidFill>
                  <a:srgbClr val="0070C0"/>
                </a:solidFill>
              </a:rPr>
              <a:t>În</a:t>
            </a:r>
            <a:r>
              <a:rPr lang="en-US" sz="3200" dirty="0">
                <a:solidFill>
                  <a:srgbClr val="0070C0"/>
                </a:solidFill>
              </a:rPr>
              <a:t> </a:t>
            </a:r>
            <a:r>
              <a:rPr lang="en-US" sz="3200" dirty="0" err="1">
                <a:solidFill>
                  <a:srgbClr val="0070C0"/>
                </a:solidFill>
              </a:rPr>
              <a:t>cazul</a:t>
            </a:r>
            <a:r>
              <a:rPr lang="en-US" sz="3200" dirty="0">
                <a:solidFill>
                  <a:srgbClr val="0070C0"/>
                </a:solidFill>
              </a:rPr>
              <a:t> </a:t>
            </a:r>
            <a:r>
              <a:rPr lang="en-US" sz="3200" dirty="0" err="1">
                <a:solidFill>
                  <a:srgbClr val="0070C0"/>
                </a:solidFill>
              </a:rPr>
              <a:t>în</a:t>
            </a:r>
            <a:r>
              <a:rPr lang="en-US" sz="3200" dirty="0">
                <a:solidFill>
                  <a:srgbClr val="0070C0"/>
                </a:solidFill>
              </a:rPr>
              <a:t> care </a:t>
            </a:r>
            <a:r>
              <a:rPr lang="en-US" sz="3200" dirty="0" err="1">
                <a:solidFill>
                  <a:srgbClr val="0070C0"/>
                </a:solidFill>
              </a:rPr>
              <a:t>copiii</a:t>
            </a:r>
            <a:r>
              <a:rPr lang="en-US" sz="3200" dirty="0">
                <a:solidFill>
                  <a:srgbClr val="0070C0"/>
                </a:solidFill>
              </a:rPr>
              <a:t> </a:t>
            </a:r>
            <a:r>
              <a:rPr lang="en-US" sz="3200" dirty="0" err="1">
                <a:solidFill>
                  <a:srgbClr val="0070C0"/>
                </a:solidFill>
              </a:rPr>
              <a:t>sunt</a:t>
            </a:r>
            <a:r>
              <a:rPr lang="en-US" sz="3200" dirty="0">
                <a:solidFill>
                  <a:srgbClr val="0070C0"/>
                </a:solidFill>
              </a:rPr>
              <a:t> </a:t>
            </a:r>
            <a:r>
              <a:rPr lang="en-US" sz="3200" dirty="0" err="1">
                <a:solidFill>
                  <a:srgbClr val="0070C0"/>
                </a:solidFill>
              </a:rPr>
              <a:t>selectați</a:t>
            </a:r>
            <a:r>
              <a:rPr lang="en-US" sz="3200" dirty="0">
                <a:solidFill>
                  <a:srgbClr val="0070C0"/>
                </a:solidFill>
              </a:rPr>
              <a:t> ca </a:t>
            </a:r>
            <a:r>
              <a:rPr lang="en-US" sz="3200" dirty="0" err="1">
                <a:solidFill>
                  <a:srgbClr val="0070C0"/>
                </a:solidFill>
              </a:rPr>
              <a:t>reprezentanți</a:t>
            </a:r>
            <a:r>
              <a:rPr lang="en-US" sz="3200" dirty="0">
                <a:solidFill>
                  <a:srgbClr val="0070C0"/>
                </a:solidFill>
              </a:rPr>
              <a:t>, </a:t>
            </a:r>
            <a:r>
              <a:rPr lang="en-US" sz="3200" dirty="0" err="1">
                <a:solidFill>
                  <a:srgbClr val="0070C0"/>
                </a:solidFill>
              </a:rPr>
              <a:t>procesul</a:t>
            </a:r>
            <a:r>
              <a:rPr lang="en-US" sz="3200" dirty="0">
                <a:solidFill>
                  <a:srgbClr val="0070C0"/>
                </a:solidFill>
              </a:rPr>
              <a:t> se </a:t>
            </a:r>
            <a:r>
              <a:rPr lang="en-US" sz="3200" dirty="0" err="1">
                <a:solidFill>
                  <a:srgbClr val="0070C0"/>
                </a:solidFill>
              </a:rPr>
              <a:t>va</a:t>
            </a:r>
            <a:r>
              <a:rPr lang="en-US" sz="3200" dirty="0">
                <a:solidFill>
                  <a:srgbClr val="0070C0"/>
                </a:solidFill>
              </a:rPr>
              <a:t> </a:t>
            </a:r>
            <a:r>
              <a:rPr lang="en-US" sz="3200" dirty="0" err="1">
                <a:solidFill>
                  <a:srgbClr val="0070C0"/>
                </a:solidFill>
              </a:rPr>
              <a:t>baza</a:t>
            </a:r>
            <a:r>
              <a:rPr lang="en-US" sz="3200" dirty="0">
                <a:solidFill>
                  <a:srgbClr val="0070C0"/>
                </a:solidFill>
              </a:rPr>
              <a:t> </a:t>
            </a:r>
            <a:r>
              <a:rPr lang="en-US" sz="3200" dirty="0" err="1">
                <a:solidFill>
                  <a:srgbClr val="0070C0"/>
                </a:solidFill>
              </a:rPr>
              <a:t>pe</a:t>
            </a:r>
            <a:r>
              <a:rPr lang="en-US" sz="3200" dirty="0">
                <a:solidFill>
                  <a:srgbClr val="0070C0"/>
                </a:solidFill>
              </a:rPr>
              <a:t> </a:t>
            </a:r>
            <a:r>
              <a:rPr lang="en-US" sz="3200" dirty="0" err="1">
                <a:solidFill>
                  <a:srgbClr val="0070C0"/>
                </a:solidFill>
              </a:rPr>
              <a:t>principii</a:t>
            </a:r>
            <a:r>
              <a:rPr lang="en-US" sz="3200" dirty="0">
                <a:solidFill>
                  <a:srgbClr val="0070C0"/>
                </a:solidFill>
              </a:rPr>
              <a:t> </a:t>
            </a:r>
            <a:r>
              <a:rPr lang="en-US" sz="3200" dirty="0" err="1">
                <a:solidFill>
                  <a:srgbClr val="0070C0"/>
                </a:solidFill>
              </a:rPr>
              <a:t>transparente</a:t>
            </a:r>
            <a:r>
              <a:rPr lang="en-US" sz="3200" dirty="0">
                <a:solidFill>
                  <a:srgbClr val="0070C0"/>
                </a:solidFill>
              </a:rPr>
              <a:t> </a:t>
            </a:r>
            <a:r>
              <a:rPr lang="en-US" sz="3200" dirty="0" err="1">
                <a:solidFill>
                  <a:srgbClr val="0070C0"/>
                </a:solidFill>
              </a:rPr>
              <a:t>și</a:t>
            </a:r>
            <a:r>
              <a:rPr lang="en-US" sz="3200" dirty="0">
                <a:solidFill>
                  <a:srgbClr val="0070C0"/>
                </a:solidFill>
              </a:rPr>
              <a:t> </a:t>
            </a:r>
            <a:r>
              <a:rPr lang="en-US" sz="3200" dirty="0" err="1">
                <a:solidFill>
                  <a:srgbClr val="0070C0"/>
                </a:solidFill>
              </a:rPr>
              <a:t>echitabile</a:t>
            </a:r>
            <a:r>
              <a:rPr lang="en-US" sz="3200" dirty="0">
                <a:solidFill>
                  <a:srgbClr val="0070C0"/>
                </a:solidFill>
              </a:rPr>
              <a:t>, </a:t>
            </a:r>
            <a:r>
              <a:rPr lang="en-US" sz="3200" dirty="0" err="1">
                <a:solidFill>
                  <a:srgbClr val="0070C0"/>
                </a:solidFill>
              </a:rPr>
              <a:t>evitându</a:t>
            </a:r>
            <a:r>
              <a:rPr lang="en-US" sz="3200" dirty="0">
                <a:solidFill>
                  <a:srgbClr val="0070C0"/>
                </a:solidFill>
              </a:rPr>
              <a:t>-se </a:t>
            </a:r>
            <a:r>
              <a:rPr lang="en-US" sz="3200" dirty="0" err="1">
                <a:solidFill>
                  <a:srgbClr val="0070C0"/>
                </a:solidFill>
              </a:rPr>
              <a:t>crearea</a:t>
            </a:r>
            <a:r>
              <a:rPr lang="en-US" sz="3200" dirty="0">
                <a:solidFill>
                  <a:srgbClr val="0070C0"/>
                </a:solidFill>
              </a:rPr>
              <a:t> </a:t>
            </a:r>
            <a:r>
              <a:rPr lang="en-US" sz="3200" dirty="0" err="1">
                <a:solidFill>
                  <a:srgbClr val="0070C0"/>
                </a:solidFill>
              </a:rPr>
              <a:t>oricăror</a:t>
            </a:r>
            <a:r>
              <a:rPr lang="en-US" sz="3200" dirty="0">
                <a:solidFill>
                  <a:srgbClr val="0070C0"/>
                </a:solidFill>
              </a:rPr>
              <a:t> </a:t>
            </a:r>
            <a:r>
              <a:rPr lang="en-US" sz="3200" dirty="0" err="1">
                <a:solidFill>
                  <a:srgbClr val="0070C0"/>
                </a:solidFill>
              </a:rPr>
              <a:t>situații</a:t>
            </a:r>
            <a:r>
              <a:rPr lang="en-US" sz="3200" dirty="0">
                <a:solidFill>
                  <a:srgbClr val="0070C0"/>
                </a:solidFill>
              </a:rPr>
              <a:t> </a:t>
            </a:r>
            <a:r>
              <a:rPr lang="en-US" sz="3200" dirty="0" err="1">
                <a:solidFill>
                  <a:srgbClr val="0070C0"/>
                </a:solidFill>
              </a:rPr>
              <a:t>discriminatorii</a:t>
            </a:r>
            <a:r>
              <a:rPr lang="en-US" sz="3200" dirty="0">
                <a:solidFill>
                  <a:srgbClr val="0070C0"/>
                </a:solidFill>
              </a:rPr>
              <a:t>.</a:t>
            </a:r>
          </a:p>
          <a:p>
            <a:r>
              <a:rPr lang="en-US" sz="3200" dirty="0" err="1">
                <a:solidFill>
                  <a:srgbClr val="0070C0"/>
                </a:solidFill>
              </a:rPr>
              <a:t>Activitățile</a:t>
            </a:r>
            <a:r>
              <a:rPr lang="en-US" sz="3200" dirty="0">
                <a:solidFill>
                  <a:srgbClr val="0070C0"/>
                </a:solidFill>
              </a:rPr>
              <a:t> </a:t>
            </a:r>
            <a:r>
              <a:rPr lang="en-US" sz="3200" dirty="0" err="1">
                <a:solidFill>
                  <a:srgbClr val="0070C0"/>
                </a:solidFill>
              </a:rPr>
              <a:t>propuse</a:t>
            </a:r>
            <a:r>
              <a:rPr lang="en-US" sz="3200" dirty="0">
                <a:solidFill>
                  <a:srgbClr val="0070C0"/>
                </a:solidFill>
              </a:rPr>
              <a:t> </a:t>
            </a:r>
            <a:r>
              <a:rPr lang="en-US" sz="3200" dirty="0" err="1">
                <a:solidFill>
                  <a:srgbClr val="0070C0"/>
                </a:solidFill>
              </a:rPr>
              <a:t>trebuie</a:t>
            </a:r>
            <a:r>
              <a:rPr lang="en-US" sz="3200" dirty="0">
                <a:solidFill>
                  <a:srgbClr val="0070C0"/>
                </a:solidFill>
              </a:rPr>
              <a:t> </a:t>
            </a:r>
            <a:r>
              <a:rPr lang="en-US" sz="3200" dirty="0" err="1">
                <a:solidFill>
                  <a:srgbClr val="0070C0"/>
                </a:solidFill>
              </a:rPr>
              <a:t>să</a:t>
            </a:r>
            <a:r>
              <a:rPr lang="en-US" sz="3200" dirty="0">
                <a:solidFill>
                  <a:srgbClr val="0070C0"/>
                </a:solidFill>
              </a:rPr>
              <a:t> fie </a:t>
            </a:r>
            <a:r>
              <a:rPr lang="en-US" sz="3200" dirty="0" err="1">
                <a:solidFill>
                  <a:srgbClr val="0070C0"/>
                </a:solidFill>
              </a:rPr>
              <a:t>relevante</a:t>
            </a:r>
            <a:r>
              <a:rPr lang="en-US" sz="3200" dirty="0">
                <a:solidFill>
                  <a:srgbClr val="0070C0"/>
                </a:solidFill>
              </a:rPr>
              <a:t> </a:t>
            </a:r>
            <a:r>
              <a:rPr lang="en-US" sz="3200" dirty="0" err="1">
                <a:solidFill>
                  <a:srgbClr val="0070C0"/>
                </a:solidFill>
              </a:rPr>
              <a:t>pentru</a:t>
            </a:r>
            <a:r>
              <a:rPr lang="en-US" sz="3200" dirty="0">
                <a:solidFill>
                  <a:srgbClr val="0070C0"/>
                </a:solidFill>
              </a:rPr>
              <a:t> </a:t>
            </a:r>
            <a:r>
              <a:rPr lang="en-US" sz="3200" dirty="0" err="1">
                <a:solidFill>
                  <a:srgbClr val="0070C0"/>
                </a:solidFill>
              </a:rPr>
              <a:t>viața</a:t>
            </a:r>
            <a:r>
              <a:rPr lang="en-US" sz="3200" dirty="0">
                <a:solidFill>
                  <a:srgbClr val="0070C0"/>
                </a:solidFill>
              </a:rPr>
              <a:t> </a:t>
            </a:r>
            <a:r>
              <a:rPr lang="en-US" sz="3200" dirty="0" err="1">
                <a:solidFill>
                  <a:srgbClr val="0070C0"/>
                </a:solidFill>
              </a:rPr>
              <a:t>copiilor</a:t>
            </a:r>
            <a:r>
              <a:rPr lang="en-US" sz="3200" dirty="0">
                <a:solidFill>
                  <a:srgbClr val="0070C0"/>
                </a:solidFill>
              </a:rPr>
              <a:t> </a:t>
            </a:r>
            <a:r>
              <a:rPr lang="en-US" sz="3200" dirty="0" err="1">
                <a:solidFill>
                  <a:srgbClr val="0070C0"/>
                </a:solidFill>
              </a:rPr>
              <a:t>și</a:t>
            </a:r>
            <a:r>
              <a:rPr lang="en-US" sz="3200" dirty="0">
                <a:solidFill>
                  <a:srgbClr val="0070C0"/>
                </a:solidFill>
              </a:rPr>
              <a:t> </a:t>
            </a:r>
            <a:r>
              <a:rPr lang="en-US" sz="3200" dirty="0" err="1">
                <a:solidFill>
                  <a:srgbClr val="0070C0"/>
                </a:solidFill>
              </a:rPr>
              <a:t>să</a:t>
            </a:r>
            <a:r>
              <a:rPr lang="en-US" sz="3200" dirty="0">
                <a:solidFill>
                  <a:srgbClr val="0070C0"/>
                </a:solidFill>
              </a:rPr>
              <a:t> se </a:t>
            </a:r>
            <a:r>
              <a:rPr lang="en-US" sz="3200" dirty="0" err="1">
                <a:solidFill>
                  <a:srgbClr val="0070C0"/>
                </a:solidFill>
              </a:rPr>
              <a:t>raporteze</a:t>
            </a:r>
            <a:r>
              <a:rPr lang="en-US" sz="3200" dirty="0">
                <a:solidFill>
                  <a:srgbClr val="0070C0"/>
                </a:solidFill>
              </a:rPr>
              <a:t> la </a:t>
            </a:r>
            <a:r>
              <a:rPr lang="en-US" sz="3200" dirty="0" err="1">
                <a:solidFill>
                  <a:srgbClr val="0070C0"/>
                </a:solidFill>
              </a:rPr>
              <a:t>experiențele</a:t>
            </a:r>
            <a:r>
              <a:rPr lang="en-US" sz="3200" dirty="0">
                <a:solidFill>
                  <a:srgbClr val="0070C0"/>
                </a:solidFill>
              </a:rPr>
              <a:t>, </a:t>
            </a:r>
            <a:r>
              <a:rPr lang="en-US" sz="3200" dirty="0" err="1">
                <a:solidFill>
                  <a:srgbClr val="0070C0"/>
                </a:solidFill>
              </a:rPr>
              <a:t>cunoștințele</a:t>
            </a:r>
            <a:r>
              <a:rPr lang="en-US" sz="3200" dirty="0">
                <a:solidFill>
                  <a:srgbClr val="0070C0"/>
                </a:solidFill>
              </a:rPr>
              <a:t> </a:t>
            </a:r>
            <a:r>
              <a:rPr lang="en-US" sz="3200" dirty="0" err="1">
                <a:solidFill>
                  <a:srgbClr val="0070C0"/>
                </a:solidFill>
              </a:rPr>
              <a:t>și</a:t>
            </a:r>
            <a:r>
              <a:rPr lang="en-US" sz="3200" dirty="0">
                <a:solidFill>
                  <a:srgbClr val="0070C0"/>
                </a:solidFill>
              </a:rPr>
              <a:t> </a:t>
            </a:r>
            <a:r>
              <a:rPr lang="en-US" sz="3200" dirty="0" err="1">
                <a:solidFill>
                  <a:srgbClr val="0070C0"/>
                </a:solidFill>
              </a:rPr>
              <a:t>abilitățile</a:t>
            </a:r>
            <a:r>
              <a:rPr lang="en-US" sz="3200" dirty="0">
                <a:solidFill>
                  <a:srgbClr val="0070C0"/>
                </a:solidFill>
              </a:rPr>
              <a:t> </a:t>
            </a:r>
            <a:r>
              <a:rPr lang="en-US" sz="3200" dirty="0" err="1">
                <a:solidFill>
                  <a:srgbClr val="0070C0"/>
                </a:solidFill>
              </a:rPr>
              <a:t>lor</a:t>
            </a:r>
            <a:r>
              <a:rPr lang="en-US" sz="3200" dirty="0" smtClean="0">
                <a:solidFill>
                  <a:srgbClr val="0070C0"/>
                </a:solidFill>
              </a:rPr>
              <a:t>.</a:t>
            </a:r>
            <a:endParaRPr lang="ro-RO" sz="3200" dirty="0" smtClean="0">
              <a:solidFill>
                <a:srgbClr val="0070C0"/>
              </a:solidFill>
            </a:endParaRPr>
          </a:p>
          <a:p>
            <a:r>
              <a:rPr lang="en-US" sz="3200" dirty="0" err="1">
                <a:solidFill>
                  <a:srgbClr val="0070C0"/>
                </a:solidFill>
              </a:rPr>
              <a:t>Participarea</a:t>
            </a:r>
            <a:r>
              <a:rPr lang="en-US" sz="3200" dirty="0">
                <a:solidFill>
                  <a:srgbClr val="0070C0"/>
                </a:solidFill>
              </a:rPr>
              <a:t> </a:t>
            </a:r>
            <a:r>
              <a:rPr lang="en-US" sz="3200" dirty="0" err="1">
                <a:solidFill>
                  <a:srgbClr val="0070C0"/>
                </a:solidFill>
              </a:rPr>
              <a:t>copiilor</a:t>
            </a:r>
            <a:r>
              <a:rPr lang="en-US" sz="3200" dirty="0">
                <a:solidFill>
                  <a:srgbClr val="0070C0"/>
                </a:solidFill>
              </a:rPr>
              <a:t> </a:t>
            </a:r>
            <a:r>
              <a:rPr lang="en-US" sz="3200" dirty="0" err="1">
                <a:solidFill>
                  <a:srgbClr val="0070C0"/>
                </a:solidFill>
              </a:rPr>
              <a:t>trebuie</a:t>
            </a:r>
            <a:r>
              <a:rPr lang="en-US" sz="3200" dirty="0">
                <a:solidFill>
                  <a:srgbClr val="0070C0"/>
                </a:solidFill>
              </a:rPr>
              <a:t> </a:t>
            </a:r>
            <a:r>
              <a:rPr lang="en-US" sz="3200" dirty="0" err="1">
                <a:solidFill>
                  <a:srgbClr val="0070C0"/>
                </a:solidFill>
              </a:rPr>
              <a:t>să</a:t>
            </a:r>
            <a:r>
              <a:rPr lang="en-US" sz="3200" dirty="0">
                <a:solidFill>
                  <a:srgbClr val="0070C0"/>
                </a:solidFill>
              </a:rPr>
              <a:t> fie </a:t>
            </a:r>
            <a:r>
              <a:rPr lang="en-US" sz="3200" dirty="0" err="1">
                <a:solidFill>
                  <a:srgbClr val="0070C0"/>
                </a:solidFill>
              </a:rPr>
              <a:t>voluntară</a:t>
            </a:r>
            <a:r>
              <a:rPr lang="en-US" sz="3200" dirty="0">
                <a:solidFill>
                  <a:srgbClr val="0070C0"/>
                </a:solidFill>
              </a:rPr>
              <a:t>. </a:t>
            </a:r>
            <a:r>
              <a:rPr lang="en-US" sz="3200" dirty="0" err="1">
                <a:solidFill>
                  <a:srgbClr val="0070C0"/>
                </a:solidFill>
              </a:rPr>
              <a:t>Exprimarea</a:t>
            </a:r>
            <a:r>
              <a:rPr lang="en-US" sz="3200" dirty="0">
                <a:solidFill>
                  <a:srgbClr val="0070C0"/>
                </a:solidFill>
              </a:rPr>
              <a:t> </a:t>
            </a:r>
            <a:r>
              <a:rPr lang="en-US" sz="3200" dirty="0" err="1">
                <a:solidFill>
                  <a:srgbClr val="0070C0"/>
                </a:solidFill>
              </a:rPr>
              <a:t>opiniilor</a:t>
            </a:r>
            <a:r>
              <a:rPr lang="en-US" sz="3200" dirty="0">
                <a:solidFill>
                  <a:srgbClr val="0070C0"/>
                </a:solidFill>
              </a:rPr>
              <a:t> de </a:t>
            </a:r>
            <a:r>
              <a:rPr lang="en-US" sz="3200" dirty="0" err="1">
                <a:solidFill>
                  <a:srgbClr val="0070C0"/>
                </a:solidFill>
              </a:rPr>
              <a:t>către</a:t>
            </a:r>
            <a:r>
              <a:rPr lang="en-US" sz="3200" dirty="0">
                <a:solidFill>
                  <a:srgbClr val="0070C0"/>
                </a:solidFill>
              </a:rPr>
              <a:t> </a:t>
            </a:r>
            <a:r>
              <a:rPr lang="en-US" sz="3200" dirty="0" err="1">
                <a:solidFill>
                  <a:srgbClr val="0070C0"/>
                </a:solidFill>
              </a:rPr>
              <a:t>copii</a:t>
            </a:r>
            <a:r>
              <a:rPr lang="en-US" sz="3200" dirty="0">
                <a:solidFill>
                  <a:srgbClr val="0070C0"/>
                </a:solidFill>
              </a:rPr>
              <a:t> </a:t>
            </a:r>
            <a:r>
              <a:rPr lang="en-US" sz="3200" dirty="0" err="1">
                <a:solidFill>
                  <a:srgbClr val="0070C0"/>
                </a:solidFill>
              </a:rPr>
              <a:t>trebuie</a:t>
            </a:r>
            <a:r>
              <a:rPr lang="en-US" sz="3200" dirty="0">
                <a:solidFill>
                  <a:srgbClr val="0070C0"/>
                </a:solidFill>
              </a:rPr>
              <a:t> </a:t>
            </a:r>
            <a:r>
              <a:rPr lang="en-US" sz="3200" dirty="0" err="1">
                <a:solidFill>
                  <a:srgbClr val="0070C0"/>
                </a:solidFill>
              </a:rPr>
              <a:t>să</a:t>
            </a:r>
            <a:r>
              <a:rPr lang="en-US" sz="3200" dirty="0">
                <a:solidFill>
                  <a:srgbClr val="0070C0"/>
                </a:solidFill>
              </a:rPr>
              <a:t> </a:t>
            </a:r>
            <a:r>
              <a:rPr lang="en-US" sz="3200" dirty="0" err="1">
                <a:solidFill>
                  <a:srgbClr val="0070C0"/>
                </a:solidFill>
              </a:rPr>
              <a:t>rămână</a:t>
            </a:r>
            <a:r>
              <a:rPr lang="en-US" sz="3200" dirty="0">
                <a:solidFill>
                  <a:srgbClr val="0070C0"/>
                </a:solidFill>
              </a:rPr>
              <a:t> o </a:t>
            </a:r>
            <a:r>
              <a:rPr lang="en-US" sz="3200" dirty="0" err="1">
                <a:solidFill>
                  <a:srgbClr val="0070C0"/>
                </a:solidFill>
              </a:rPr>
              <a:t>alegere</a:t>
            </a:r>
            <a:r>
              <a:rPr lang="en-US" sz="3200" dirty="0">
                <a:solidFill>
                  <a:srgbClr val="0070C0"/>
                </a:solidFill>
              </a:rPr>
              <a:t> </a:t>
            </a:r>
            <a:r>
              <a:rPr lang="en-US" sz="3200" dirty="0" err="1">
                <a:solidFill>
                  <a:srgbClr val="0070C0"/>
                </a:solidFill>
              </a:rPr>
              <a:t>personală</a:t>
            </a:r>
            <a:r>
              <a:rPr lang="en-US" sz="3200" dirty="0">
                <a:solidFill>
                  <a:srgbClr val="0070C0"/>
                </a:solidFill>
              </a:rPr>
              <a:t>, </a:t>
            </a:r>
            <a:r>
              <a:rPr lang="en-US" sz="3200" dirty="0" err="1">
                <a:solidFill>
                  <a:srgbClr val="0070C0"/>
                </a:solidFill>
              </a:rPr>
              <a:t>și</a:t>
            </a:r>
            <a:r>
              <a:rPr lang="en-US" sz="3200" dirty="0">
                <a:solidFill>
                  <a:srgbClr val="0070C0"/>
                </a:solidFill>
              </a:rPr>
              <a:t> nu o </a:t>
            </a:r>
            <a:r>
              <a:rPr lang="en-US" sz="3200" dirty="0" err="1">
                <a:solidFill>
                  <a:srgbClr val="0070C0"/>
                </a:solidFill>
              </a:rPr>
              <a:t>obligație</a:t>
            </a:r>
            <a:r>
              <a:rPr lang="en-US" sz="3200" dirty="0">
                <a:solidFill>
                  <a:srgbClr val="0070C0"/>
                </a:solidFill>
              </a:rPr>
              <a:t>, </a:t>
            </a:r>
            <a:r>
              <a:rPr lang="en-US" sz="3200" dirty="0" err="1">
                <a:solidFill>
                  <a:srgbClr val="0070C0"/>
                </a:solidFill>
              </a:rPr>
              <a:t>iar</a:t>
            </a:r>
            <a:r>
              <a:rPr lang="en-US" sz="3200" dirty="0">
                <a:solidFill>
                  <a:srgbClr val="0070C0"/>
                </a:solidFill>
              </a:rPr>
              <a:t> </a:t>
            </a:r>
            <a:r>
              <a:rPr lang="en-US" sz="3200" dirty="0" err="1">
                <a:solidFill>
                  <a:srgbClr val="0070C0"/>
                </a:solidFill>
              </a:rPr>
              <a:t>influențarea</a:t>
            </a:r>
            <a:r>
              <a:rPr lang="en-US" sz="3200" dirty="0">
                <a:solidFill>
                  <a:srgbClr val="0070C0"/>
                </a:solidFill>
              </a:rPr>
              <a:t>, </a:t>
            </a:r>
            <a:r>
              <a:rPr lang="en-US" sz="3200" dirty="0" err="1">
                <a:solidFill>
                  <a:srgbClr val="0070C0"/>
                </a:solidFill>
              </a:rPr>
              <a:t>manipularea</a:t>
            </a:r>
            <a:r>
              <a:rPr lang="en-US" sz="3200" dirty="0">
                <a:solidFill>
                  <a:srgbClr val="0070C0"/>
                </a:solidFill>
              </a:rPr>
              <a:t> </a:t>
            </a:r>
            <a:r>
              <a:rPr lang="en-US" sz="3200" dirty="0" err="1">
                <a:solidFill>
                  <a:srgbClr val="0070C0"/>
                </a:solidFill>
              </a:rPr>
              <a:t>sau</a:t>
            </a:r>
            <a:r>
              <a:rPr lang="en-US" sz="3200" dirty="0">
                <a:solidFill>
                  <a:srgbClr val="0070C0"/>
                </a:solidFill>
              </a:rPr>
              <a:t> </a:t>
            </a:r>
            <a:r>
              <a:rPr lang="en-US" sz="3200" dirty="0" err="1">
                <a:solidFill>
                  <a:srgbClr val="0070C0"/>
                </a:solidFill>
              </a:rPr>
              <a:t>orice</a:t>
            </a:r>
            <a:r>
              <a:rPr lang="en-US" sz="3200" dirty="0">
                <a:solidFill>
                  <a:srgbClr val="0070C0"/>
                </a:solidFill>
              </a:rPr>
              <a:t> </a:t>
            </a:r>
            <a:r>
              <a:rPr lang="en-US" sz="3200" dirty="0" err="1">
                <a:solidFill>
                  <a:srgbClr val="0070C0"/>
                </a:solidFill>
              </a:rPr>
              <a:t>formă</a:t>
            </a:r>
            <a:r>
              <a:rPr lang="en-US" sz="3200" dirty="0">
                <a:solidFill>
                  <a:srgbClr val="0070C0"/>
                </a:solidFill>
              </a:rPr>
              <a:t> de </a:t>
            </a:r>
            <a:r>
              <a:rPr lang="en-US" sz="3200" dirty="0" err="1">
                <a:solidFill>
                  <a:srgbClr val="0070C0"/>
                </a:solidFill>
              </a:rPr>
              <a:t>constrângere</a:t>
            </a:r>
            <a:r>
              <a:rPr lang="en-US" sz="3200" dirty="0">
                <a:solidFill>
                  <a:srgbClr val="0070C0"/>
                </a:solidFill>
              </a:rPr>
              <a:t> </a:t>
            </a:r>
            <a:r>
              <a:rPr lang="en-US" sz="3200" dirty="0" err="1">
                <a:solidFill>
                  <a:srgbClr val="0070C0"/>
                </a:solidFill>
              </a:rPr>
              <a:t>este</a:t>
            </a:r>
            <a:r>
              <a:rPr lang="en-US" sz="3200" dirty="0">
                <a:solidFill>
                  <a:srgbClr val="0070C0"/>
                </a:solidFill>
              </a:rPr>
              <a:t> </a:t>
            </a:r>
            <a:r>
              <a:rPr lang="en-US" sz="3200" dirty="0" err="1">
                <a:solidFill>
                  <a:srgbClr val="0070C0"/>
                </a:solidFill>
              </a:rPr>
              <a:t>interzisă</a:t>
            </a:r>
            <a:r>
              <a:rPr lang="en-US" sz="3200" dirty="0">
                <a:solidFill>
                  <a:srgbClr val="0070C0"/>
                </a:solidFill>
              </a:rPr>
              <a:t>.</a:t>
            </a:r>
            <a:endParaRPr lang="en-US" sz="3200" dirty="0">
              <a:solidFill>
                <a:srgbClr val="0070C0"/>
              </a:solidFill>
            </a:endParaRPr>
          </a:p>
        </p:txBody>
      </p:sp>
    </p:spTree>
    <p:extLst>
      <p:ext uri="{BB962C8B-B14F-4D97-AF65-F5344CB8AC3E}">
        <p14:creationId xmlns:p14="http://schemas.microsoft.com/office/powerpoint/2010/main" val="28726140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ro-RO" b="1" dirty="0" smtClean="0">
                <a:solidFill>
                  <a:schemeClr val="accent1">
                    <a:lumMod val="75000"/>
                  </a:schemeClr>
                </a:solidFill>
              </a:rPr>
              <a:t>Obiectivele activității </a:t>
            </a:r>
            <a:r>
              <a:rPr lang="ro-RO" b="1" dirty="0">
                <a:solidFill>
                  <a:schemeClr val="accent1">
                    <a:lumMod val="75000"/>
                  </a:schemeClr>
                </a:solidFill>
              </a:rPr>
              <a:t>de consultare:</a:t>
            </a:r>
          </a:p>
        </p:txBody>
      </p:sp>
      <p:sp>
        <p:nvSpPr>
          <p:cNvPr id="3" name="Content Placeholder 2"/>
          <p:cNvSpPr>
            <a:spLocks noGrp="1"/>
          </p:cNvSpPr>
          <p:nvPr>
            <p:ph idx="1"/>
          </p:nvPr>
        </p:nvSpPr>
        <p:spPr/>
        <p:txBody>
          <a:bodyPr>
            <a:normAutofit fontScale="92500" lnSpcReduction="10000"/>
          </a:bodyPr>
          <a:lstStyle/>
          <a:p>
            <a:pPr marL="0" indent="0">
              <a:buNone/>
            </a:pPr>
            <a:r>
              <a:rPr lang="en-US" sz="3200" dirty="0" err="1">
                <a:solidFill>
                  <a:srgbClr val="0070C0"/>
                </a:solidFill>
              </a:rPr>
              <a:t>Obiectivele</a:t>
            </a:r>
            <a:r>
              <a:rPr lang="en-US" sz="3200" dirty="0">
                <a:solidFill>
                  <a:srgbClr val="0070C0"/>
                </a:solidFill>
              </a:rPr>
              <a:t> </a:t>
            </a:r>
            <a:r>
              <a:rPr lang="en-US" sz="3200" dirty="0" err="1">
                <a:solidFill>
                  <a:srgbClr val="0070C0"/>
                </a:solidFill>
              </a:rPr>
              <a:t>specifice</a:t>
            </a:r>
            <a:r>
              <a:rPr lang="en-US" sz="3200" dirty="0">
                <a:solidFill>
                  <a:srgbClr val="0070C0"/>
                </a:solidFill>
              </a:rPr>
              <a:t> ale </a:t>
            </a:r>
            <a:r>
              <a:rPr lang="en-US" sz="3200" dirty="0" err="1">
                <a:solidFill>
                  <a:srgbClr val="0070C0"/>
                </a:solidFill>
              </a:rPr>
              <a:t>consultărilor</a:t>
            </a:r>
            <a:r>
              <a:rPr lang="en-US" sz="3200" dirty="0">
                <a:solidFill>
                  <a:srgbClr val="0070C0"/>
                </a:solidFill>
              </a:rPr>
              <a:t> </a:t>
            </a:r>
            <a:r>
              <a:rPr lang="en-US" sz="3200" dirty="0" err="1">
                <a:solidFill>
                  <a:srgbClr val="0070C0"/>
                </a:solidFill>
              </a:rPr>
              <a:t>publice</a:t>
            </a:r>
            <a:r>
              <a:rPr lang="en-US" sz="3200" dirty="0">
                <a:solidFill>
                  <a:srgbClr val="0070C0"/>
                </a:solidFill>
              </a:rPr>
              <a:t> pot </a:t>
            </a:r>
            <a:r>
              <a:rPr lang="en-US" sz="3200" dirty="0" err="1">
                <a:solidFill>
                  <a:srgbClr val="0070C0"/>
                </a:solidFill>
              </a:rPr>
              <a:t>viza</a:t>
            </a:r>
            <a:r>
              <a:rPr lang="en-US" sz="3200" dirty="0">
                <a:solidFill>
                  <a:srgbClr val="0070C0"/>
                </a:solidFill>
              </a:rPr>
              <a:t>, </a:t>
            </a:r>
            <a:r>
              <a:rPr lang="en-US" sz="3200" dirty="0" err="1">
                <a:solidFill>
                  <a:srgbClr val="0070C0"/>
                </a:solidFill>
              </a:rPr>
              <a:t>fără</a:t>
            </a:r>
            <a:r>
              <a:rPr lang="en-US" sz="3200" dirty="0">
                <a:solidFill>
                  <a:srgbClr val="0070C0"/>
                </a:solidFill>
              </a:rPr>
              <a:t> a </a:t>
            </a:r>
            <a:r>
              <a:rPr lang="ro-RO" sz="3200" dirty="0" smtClean="0">
                <a:solidFill>
                  <a:srgbClr val="0070C0"/>
                </a:solidFill>
              </a:rPr>
              <a:t>ne</a:t>
            </a:r>
            <a:r>
              <a:rPr lang="en-US" sz="3200" dirty="0" smtClean="0">
                <a:solidFill>
                  <a:srgbClr val="0070C0"/>
                </a:solidFill>
              </a:rPr>
              <a:t> </a:t>
            </a:r>
            <a:r>
              <a:rPr lang="en-US" sz="3200" dirty="0" err="1">
                <a:solidFill>
                  <a:srgbClr val="0070C0"/>
                </a:solidFill>
              </a:rPr>
              <a:t>limita</a:t>
            </a:r>
            <a:r>
              <a:rPr lang="en-US" sz="3200" dirty="0">
                <a:solidFill>
                  <a:srgbClr val="0070C0"/>
                </a:solidFill>
              </a:rPr>
              <a:t> la </a:t>
            </a:r>
            <a:r>
              <a:rPr lang="en-US" sz="3200" dirty="0" err="1">
                <a:solidFill>
                  <a:srgbClr val="0070C0"/>
                </a:solidFill>
              </a:rPr>
              <a:t>acestea</a:t>
            </a:r>
            <a:r>
              <a:rPr lang="en-US" sz="3200" dirty="0">
                <a:solidFill>
                  <a:srgbClr val="0070C0"/>
                </a:solidFill>
              </a:rPr>
              <a:t>, </a:t>
            </a:r>
            <a:r>
              <a:rPr lang="en-US" sz="3200" dirty="0" err="1">
                <a:solidFill>
                  <a:srgbClr val="0070C0"/>
                </a:solidFill>
              </a:rPr>
              <a:t>următoarele</a:t>
            </a:r>
            <a:r>
              <a:rPr lang="en-US" sz="3200" dirty="0" smtClean="0">
                <a:solidFill>
                  <a:srgbClr val="0070C0"/>
                </a:solidFill>
              </a:rPr>
              <a:t>:</a:t>
            </a:r>
            <a:endParaRPr lang="ro-RO" sz="3200" dirty="0" smtClean="0">
              <a:solidFill>
                <a:srgbClr val="0070C0"/>
              </a:solidFill>
            </a:endParaRPr>
          </a:p>
          <a:p>
            <a:r>
              <a:rPr lang="en-US" sz="3200" dirty="0" err="1" smtClean="0">
                <a:solidFill>
                  <a:srgbClr val="0070C0"/>
                </a:solidFill>
              </a:rPr>
              <a:t>identificarea</a:t>
            </a:r>
            <a:r>
              <a:rPr lang="en-US" sz="3200" dirty="0" smtClean="0">
                <a:solidFill>
                  <a:srgbClr val="0070C0"/>
                </a:solidFill>
              </a:rPr>
              <a:t> </a:t>
            </a:r>
            <a:r>
              <a:rPr lang="en-US" sz="3200" dirty="0" err="1">
                <a:solidFill>
                  <a:srgbClr val="0070C0"/>
                </a:solidFill>
              </a:rPr>
              <a:t>problemelor</a:t>
            </a:r>
            <a:r>
              <a:rPr lang="en-US" sz="3200" dirty="0">
                <a:solidFill>
                  <a:srgbClr val="0070C0"/>
                </a:solidFill>
              </a:rPr>
              <a:t> cu care se </a:t>
            </a:r>
            <a:r>
              <a:rPr lang="en-US" sz="3200" dirty="0" err="1">
                <a:solidFill>
                  <a:srgbClr val="0070C0"/>
                </a:solidFill>
              </a:rPr>
              <a:t>confruntă</a:t>
            </a:r>
            <a:r>
              <a:rPr lang="en-US" sz="3200" dirty="0">
                <a:solidFill>
                  <a:srgbClr val="0070C0"/>
                </a:solidFill>
              </a:rPr>
              <a:t> </a:t>
            </a:r>
            <a:r>
              <a:rPr lang="en-US" sz="3200" dirty="0" err="1">
                <a:solidFill>
                  <a:srgbClr val="0070C0"/>
                </a:solidFill>
              </a:rPr>
              <a:t>copiii</a:t>
            </a:r>
            <a:r>
              <a:rPr lang="en-US" sz="3200" dirty="0">
                <a:solidFill>
                  <a:srgbClr val="0070C0"/>
                </a:solidFill>
              </a:rPr>
              <a:t> </a:t>
            </a:r>
            <a:r>
              <a:rPr lang="en-US" sz="3200" dirty="0" err="1" smtClean="0">
                <a:solidFill>
                  <a:srgbClr val="0070C0"/>
                </a:solidFill>
              </a:rPr>
              <a:t>într</a:t>
            </a:r>
            <a:r>
              <a:rPr lang="ro-RO" sz="3200" dirty="0" smtClean="0">
                <a:solidFill>
                  <a:srgbClr val="0070C0"/>
                </a:solidFill>
              </a:rPr>
              <a:t>-</a:t>
            </a:r>
            <a:r>
              <a:rPr lang="en-US" sz="3200" dirty="0" smtClean="0">
                <a:solidFill>
                  <a:srgbClr val="0070C0"/>
                </a:solidFill>
              </a:rPr>
              <a:t>un </a:t>
            </a:r>
            <a:r>
              <a:rPr lang="en-US" sz="3200" dirty="0" err="1">
                <a:solidFill>
                  <a:srgbClr val="0070C0"/>
                </a:solidFill>
              </a:rPr>
              <a:t>anumit</a:t>
            </a:r>
            <a:r>
              <a:rPr lang="en-US" sz="3200" dirty="0">
                <a:solidFill>
                  <a:srgbClr val="0070C0"/>
                </a:solidFill>
              </a:rPr>
              <a:t> </a:t>
            </a:r>
            <a:r>
              <a:rPr lang="en-US" sz="3200" dirty="0" err="1">
                <a:solidFill>
                  <a:srgbClr val="0070C0"/>
                </a:solidFill>
              </a:rPr>
              <a:t>domeniu</a:t>
            </a:r>
            <a:r>
              <a:rPr lang="en-US" sz="3200" dirty="0">
                <a:solidFill>
                  <a:srgbClr val="0070C0"/>
                </a:solidFill>
              </a:rPr>
              <a:t> (de </a:t>
            </a:r>
            <a:r>
              <a:rPr lang="en-US" sz="3200" dirty="0" err="1">
                <a:solidFill>
                  <a:srgbClr val="0070C0"/>
                </a:solidFill>
              </a:rPr>
              <a:t>exemplu</a:t>
            </a:r>
            <a:r>
              <a:rPr lang="en-US" sz="3200" dirty="0">
                <a:solidFill>
                  <a:srgbClr val="0070C0"/>
                </a:solidFill>
              </a:rPr>
              <a:t>: </a:t>
            </a:r>
            <a:r>
              <a:rPr lang="en-US" sz="3200" dirty="0" err="1">
                <a:solidFill>
                  <a:srgbClr val="0070C0"/>
                </a:solidFill>
              </a:rPr>
              <a:t>educație</a:t>
            </a:r>
            <a:r>
              <a:rPr lang="en-US" sz="3200" dirty="0">
                <a:solidFill>
                  <a:srgbClr val="0070C0"/>
                </a:solidFill>
              </a:rPr>
              <a:t>, </a:t>
            </a:r>
            <a:r>
              <a:rPr lang="en-US" sz="3200" dirty="0" err="1">
                <a:solidFill>
                  <a:srgbClr val="0070C0"/>
                </a:solidFill>
              </a:rPr>
              <a:t>sănătate</a:t>
            </a:r>
            <a:r>
              <a:rPr lang="en-US" sz="3200" dirty="0">
                <a:solidFill>
                  <a:srgbClr val="0070C0"/>
                </a:solidFill>
              </a:rPr>
              <a:t>, </a:t>
            </a:r>
            <a:r>
              <a:rPr lang="en-US" sz="3200" dirty="0" err="1">
                <a:solidFill>
                  <a:srgbClr val="0070C0"/>
                </a:solidFill>
              </a:rPr>
              <a:t>siguranță</a:t>
            </a:r>
            <a:r>
              <a:rPr lang="en-US" sz="3200" dirty="0">
                <a:solidFill>
                  <a:srgbClr val="0070C0"/>
                </a:solidFill>
              </a:rPr>
              <a:t> </a:t>
            </a:r>
            <a:r>
              <a:rPr lang="en-US" sz="3200" dirty="0" err="1">
                <a:solidFill>
                  <a:srgbClr val="0070C0"/>
                </a:solidFill>
              </a:rPr>
              <a:t>publică</a:t>
            </a:r>
            <a:r>
              <a:rPr lang="en-US" sz="3200" dirty="0">
                <a:solidFill>
                  <a:srgbClr val="0070C0"/>
                </a:solidFill>
              </a:rPr>
              <a:t> etc</a:t>
            </a:r>
            <a:r>
              <a:rPr lang="en-US" sz="3200" dirty="0" smtClean="0">
                <a:solidFill>
                  <a:srgbClr val="0070C0"/>
                </a:solidFill>
              </a:rPr>
              <a:t>.);</a:t>
            </a:r>
            <a:endParaRPr lang="ro-RO" sz="3200" dirty="0" smtClean="0">
              <a:solidFill>
                <a:srgbClr val="0070C0"/>
              </a:solidFill>
            </a:endParaRPr>
          </a:p>
          <a:p>
            <a:r>
              <a:rPr lang="en-US" sz="3200" dirty="0" err="1" smtClean="0">
                <a:solidFill>
                  <a:srgbClr val="0070C0"/>
                </a:solidFill>
              </a:rPr>
              <a:t>colectarea</a:t>
            </a:r>
            <a:r>
              <a:rPr lang="en-US" sz="3200" dirty="0" smtClean="0">
                <a:solidFill>
                  <a:srgbClr val="0070C0"/>
                </a:solidFill>
              </a:rPr>
              <a:t> </a:t>
            </a:r>
            <a:r>
              <a:rPr lang="en-US" sz="3200" dirty="0">
                <a:solidFill>
                  <a:srgbClr val="0070C0"/>
                </a:solidFill>
              </a:rPr>
              <a:t>de </a:t>
            </a:r>
            <a:r>
              <a:rPr lang="en-US" sz="3200" dirty="0" err="1">
                <a:solidFill>
                  <a:srgbClr val="0070C0"/>
                </a:solidFill>
              </a:rPr>
              <a:t>propuneri</a:t>
            </a:r>
            <a:r>
              <a:rPr lang="en-US" sz="3200" dirty="0">
                <a:solidFill>
                  <a:srgbClr val="0070C0"/>
                </a:solidFill>
              </a:rPr>
              <a:t> </a:t>
            </a:r>
            <a:r>
              <a:rPr lang="en-US" sz="3200" dirty="0" err="1">
                <a:solidFill>
                  <a:srgbClr val="0070C0"/>
                </a:solidFill>
              </a:rPr>
              <a:t>pentru</a:t>
            </a:r>
            <a:r>
              <a:rPr lang="en-US" sz="3200" dirty="0">
                <a:solidFill>
                  <a:srgbClr val="0070C0"/>
                </a:solidFill>
              </a:rPr>
              <a:t> </a:t>
            </a:r>
            <a:r>
              <a:rPr lang="en-US" sz="3200" dirty="0" err="1">
                <a:solidFill>
                  <a:srgbClr val="0070C0"/>
                </a:solidFill>
              </a:rPr>
              <a:t>îmbunătățirea</a:t>
            </a:r>
            <a:r>
              <a:rPr lang="en-US" sz="3200" dirty="0">
                <a:solidFill>
                  <a:srgbClr val="0070C0"/>
                </a:solidFill>
              </a:rPr>
              <a:t>, </a:t>
            </a:r>
            <a:r>
              <a:rPr lang="en-US" sz="3200" dirty="0" err="1">
                <a:solidFill>
                  <a:srgbClr val="0070C0"/>
                </a:solidFill>
              </a:rPr>
              <a:t>modificarea</a:t>
            </a:r>
            <a:r>
              <a:rPr lang="en-US" sz="3200" dirty="0">
                <a:solidFill>
                  <a:srgbClr val="0070C0"/>
                </a:solidFill>
              </a:rPr>
              <a:t> </a:t>
            </a:r>
            <a:r>
              <a:rPr lang="en-US" sz="3200" dirty="0" err="1">
                <a:solidFill>
                  <a:srgbClr val="0070C0"/>
                </a:solidFill>
              </a:rPr>
              <a:t>sau</a:t>
            </a:r>
            <a:r>
              <a:rPr lang="en-US" sz="3200" dirty="0">
                <a:solidFill>
                  <a:srgbClr val="0070C0"/>
                </a:solidFill>
              </a:rPr>
              <a:t>, </a:t>
            </a:r>
            <a:r>
              <a:rPr lang="en-US" sz="3200" dirty="0" err="1">
                <a:solidFill>
                  <a:srgbClr val="0070C0"/>
                </a:solidFill>
              </a:rPr>
              <a:t>după</a:t>
            </a:r>
            <a:r>
              <a:rPr lang="en-US" sz="3200" dirty="0">
                <a:solidFill>
                  <a:srgbClr val="0070C0"/>
                </a:solidFill>
              </a:rPr>
              <a:t> </a:t>
            </a:r>
            <a:r>
              <a:rPr lang="en-US" sz="3200" dirty="0" err="1">
                <a:solidFill>
                  <a:srgbClr val="0070C0"/>
                </a:solidFill>
              </a:rPr>
              <a:t>caz</a:t>
            </a:r>
            <a:r>
              <a:rPr lang="en-US" sz="3200" dirty="0">
                <a:solidFill>
                  <a:srgbClr val="0070C0"/>
                </a:solidFill>
              </a:rPr>
              <a:t>, </a:t>
            </a:r>
            <a:r>
              <a:rPr lang="en-US" sz="3200" dirty="0" err="1">
                <a:solidFill>
                  <a:srgbClr val="0070C0"/>
                </a:solidFill>
              </a:rPr>
              <a:t>adaptarea</a:t>
            </a:r>
            <a:r>
              <a:rPr lang="en-US" sz="3200" dirty="0">
                <a:solidFill>
                  <a:srgbClr val="0070C0"/>
                </a:solidFill>
              </a:rPr>
              <a:t> </a:t>
            </a:r>
            <a:r>
              <a:rPr lang="en-US" sz="3200" dirty="0" err="1">
                <a:solidFill>
                  <a:srgbClr val="0070C0"/>
                </a:solidFill>
              </a:rPr>
              <a:t>politicilor</a:t>
            </a:r>
            <a:r>
              <a:rPr lang="en-US" sz="3200" dirty="0">
                <a:solidFill>
                  <a:srgbClr val="0070C0"/>
                </a:solidFill>
              </a:rPr>
              <a:t> </a:t>
            </a:r>
            <a:r>
              <a:rPr lang="en-US" sz="3200" dirty="0" err="1">
                <a:solidFill>
                  <a:srgbClr val="0070C0"/>
                </a:solidFill>
              </a:rPr>
              <a:t>și</a:t>
            </a:r>
            <a:r>
              <a:rPr lang="en-US" sz="3200" dirty="0">
                <a:solidFill>
                  <a:srgbClr val="0070C0"/>
                </a:solidFill>
              </a:rPr>
              <a:t> </a:t>
            </a:r>
            <a:r>
              <a:rPr lang="en-US" sz="3200" dirty="0" err="1">
                <a:solidFill>
                  <a:srgbClr val="0070C0"/>
                </a:solidFill>
              </a:rPr>
              <a:t>serviciilor</a:t>
            </a:r>
            <a:r>
              <a:rPr lang="en-US" sz="3200" dirty="0">
                <a:solidFill>
                  <a:srgbClr val="0070C0"/>
                </a:solidFill>
              </a:rPr>
              <a:t> </a:t>
            </a:r>
            <a:r>
              <a:rPr lang="en-US" sz="3200" dirty="0" err="1">
                <a:solidFill>
                  <a:srgbClr val="0070C0"/>
                </a:solidFill>
              </a:rPr>
              <a:t>publice</a:t>
            </a:r>
            <a:r>
              <a:rPr lang="en-US" sz="3200" dirty="0">
                <a:solidFill>
                  <a:srgbClr val="0070C0"/>
                </a:solidFill>
              </a:rPr>
              <a:t> </a:t>
            </a:r>
            <a:r>
              <a:rPr lang="en-US" sz="3200" dirty="0" err="1">
                <a:solidFill>
                  <a:srgbClr val="0070C0"/>
                </a:solidFill>
              </a:rPr>
              <a:t>destinate</a:t>
            </a:r>
            <a:r>
              <a:rPr lang="en-US" sz="3200" dirty="0">
                <a:solidFill>
                  <a:srgbClr val="0070C0"/>
                </a:solidFill>
              </a:rPr>
              <a:t> </a:t>
            </a:r>
            <a:r>
              <a:rPr lang="en-US" sz="3200" dirty="0" err="1" smtClean="0">
                <a:solidFill>
                  <a:srgbClr val="0070C0"/>
                </a:solidFill>
              </a:rPr>
              <a:t>copiilor</a:t>
            </a:r>
            <a:r>
              <a:rPr lang="en-US" sz="3200" dirty="0" smtClean="0">
                <a:solidFill>
                  <a:srgbClr val="0070C0"/>
                </a:solidFill>
              </a:rPr>
              <a:t>;</a:t>
            </a:r>
            <a:endParaRPr lang="ro-RO" sz="3200" dirty="0" smtClean="0">
              <a:solidFill>
                <a:srgbClr val="0070C0"/>
              </a:solidFill>
            </a:endParaRPr>
          </a:p>
          <a:p>
            <a:r>
              <a:rPr lang="en-US" sz="3200" dirty="0" err="1" smtClean="0">
                <a:solidFill>
                  <a:srgbClr val="0070C0"/>
                </a:solidFill>
              </a:rPr>
              <a:t>evaluarea</a:t>
            </a:r>
            <a:r>
              <a:rPr lang="en-US" sz="3200" dirty="0" smtClean="0">
                <a:solidFill>
                  <a:srgbClr val="0070C0"/>
                </a:solidFill>
              </a:rPr>
              <a:t> </a:t>
            </a:r>
            <a:r>
              <a:rPr lang="en-US" sz="3200" dirty="0" err="1">
                <a:solidFill>
                  <a:srgbClr val="0070C0"/>
                </a:solidFill>
              </a:rPr>
              <a:t>impactului</a:t>
            </a:r>
            <a:r>
              <a:rPr lang="en-US" sz="3200" dirty="0">
                <a:solidFill>
                  <a:srgbClr val="0070C0"/>
                </a:solidFill>
              </a:rPr>
              <a:t> </a:t>
            </a:r>
            <a:r>
              <a:rPr lang="en-US" sz="3200" dirty="0" err="1">
                <a:solidFill>
                  <a:srgbClr val="0070C0"/>
                </a:solidFill>
              </a:rPr>
              <a:t>politicilor</a:t>
            </a:r>
            <a:r>
              <a:rPr lang="en-US" sz="3200" dirty="0">
                <a:solidFill>
                  <a:srgbClr val="0070C0"/>
                </a:solidFill>
              </a:rPr>
              <a:t> </a:t>
            </a:r>
            <a:r>
              <a:rPr lang="en-US" sz="3200" dirty="0" err="1">
                <a:solidFill>
                  <a:srgbClr val="0070C0"/>
                </a:solidFill>
              </a:rPr>
              <a:t>existente</a:t>
            </a:r>
            <a:r>
              <a:rPr lang="en-US" sz="3200" dirty="0">
                <a:solidFill>
                  <a:srgbClr val="0070C0"/>
                </a:solidFill>
              </a:rPr>
              <a:t> din </a:t>
            </a:r>
            <a:r>
              <a:rPr lang="en-US" sz="3200" dirty="0" err="1">
                <a:solidFill>
                  <a:srgbClr val="0070C0"/>
                </a:solidFill>
              </a:rPr>
              <a:t>perspectiva</a:t>
            </a:r>
            <a:r>
              <a:rPr lang="en-US" sz="3200" dirty="0">
                <a:solidFill>
                  <a:srgbClr val="0070C0"/>
                </a:solidFill>
              </a:rPr>
              <a:t> </a:t>
            </a:r>
            <a:r>
              <a:rPr lang="en-US" sz="3200" dirty="0" err="1" smtClean="0">
                <a:solidFill>
                  <a:srgbClr val="0070C0"/>
                </a:solidFill>
              </a:rPr>
              <a:t>copiilor</a:t>
            </a:r>
            <a:r>
              <a:rPr lang="ro-RO" sz="3200" dirty="0" smtClean="0">
                <a:solidFill>
                  <a:srgbClr val="0070C0"/>
                </a:solidFill>
              </a:rPr>
              <a:t>;</a:t>
            </a:r>
          </a:p>
          <a:p>
            <a:r>
              <a:rPr lang="en-US" sz="3200" dirty="0" err="1" smtClean="0">
                <a:solidFill>
                  <a:srgbClr val="0070C0"/>
                </a:solidFill>
              </a:rPr>
              <a:t>facilitarea</a:t>
            </a:r>
            <a:r>
              <a:rPr lang="en-US" sz="3200" dirty="0" smtClean="0">
                <a:solidFill>
                  <a:srgbClr val="0070C0"/>
                </a:solidFill>
              </a:rPr>
              <a:t> </a:t>
            </a:r>
            <a:r>
              <a:rPr lang="en-US" sz="3200" dirty="0" err="1">
                <a:solidFill>
                  <a:srgbClr val="0070C0"/>
                </a:solidFill>
              </a:rPr>
              <a:t>dialogului</a:t>
            </a:r>
            <a:r>
              <a:rPr lang="en-US" sz="3200" dirty="0">
                <a:solidFill>
                  <a:srgbClr val="0070C0"/>
                </a:solidFill>
              </a:rPr>
              <a:t> direct </a:t>
            </a:r>
            <a:r>
              <a:rPr lang="en-US" sz="3200" dirty="0" err="1">
                <a:solidFill>
                  <a:srgbClr val="0070C0"/>
                </a:solidFill>
              </a:rPr>
              <a:t>dintre</a:t>
            </a:r>
            <a:r>
              <a:rPr lang="en-US" sz="3200" dirty="0">
                <a:solidFill>
                  <a:srgbClr val="0070C0"/>
                </a:solidFill>
              </a:rPr>
              <a:t> </a:t>
            </a:r>
            <a:r>
              <a:rPr lang="en-US" sz="3200" dirty="0" err="1">
                <a:solidFill>
                  <a:srgbClr val="0070C0"/>
                </a:solidFill>
              </a:rPr>
              <a:t>copii</a:t>
            </a:r>
            <a:r>
              <a:rPr lang="en-US" sz="3200" dirty="0">
                <a:solidFill>
                  <a:srgbClr val="0070C0"/>
                </a:solidFill>
              </a:rPr>
              <a:t> </a:t>
            </a:r>
            <a:r>
              <a:rPr lang="en-US" sz="3200" dirty="0" err="1">
                <a:solidFill>
                  <a:srgbClr val="0070C0"/>
                </a:solidFill>
              </a:rPr>
              <a:t>și</a:t>
            </a:r>
            <a:r>
              <a:rPr lang="en-US" sz="3200" dirty="0">
                <a:solidFill>
                  <a:srgbClr val="0070C0"/>
                </a:solidFill>
              </a:rPr>
              <a:t> </a:t>
            </a:r>
            <a:r>
              <a:rPr lang="en-US" sz="3200" dirty="0" err="1">
                <a:solidFill>
                  <a:srgbClr val="0070C0"/>
                </a:solidFill>
              </a:rPr>
              <a:t>factorii</a:t>
            </a:r>
            <a:r>
              <a:rPr lang="en-US" sz="3200" dirty="0">
                <a:solidFill>
                  <a:srgbClr val="0070C0"/>
                </a:solidFill>
              </a:rPr>
              <a:t> de </a:t>
            </a:r>
            <a:r>
              <a:rPr lang="en-US" sz="3200" dirty="0" err="1">
                <a:solidFill>
                  <a:srgbClr val="0070C0"/>
                </a:solidFill>
              </a:rPr>
              <a:t>decizie</a:t>
            </a:r>
            <a:r>
              <a:rPr lang="en-US" sz="3200" dirty="0">
                <a:solidFill>
                  <a:srgbClr val="0070C0"/>
                </a:solidFill>
              </a:rPr>
              <a:t>.</a:t>
            </a:r>
            <a:endParaRPr lang="en-US" sz="3200" dirty="0">
              <a:solidFill>
                <a:srgbClr val="0070C0"/>
              </a:solidFill>
            </a:endParaRPr>
          </a:p>
        </p:txBody>
      </p:sp>
    </p:spTree>
    <p:extLst>
      <p:ext uri="{BB962C8B-B14F-4D97-AF65-F5344CB8AC3E}">
        <p14:creationId xmlns:p14="http://schemas.microsoft.com/office/powerpoint/2010/main" val="9468992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191</TotalTime>
  <Words>789</Words>
  <Application>Microsoft Office PowerPoint</Application>
  <PresentationFormat>Widescreen</PresentationFormat>
  <Paragraphs>32</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Times New Roman</vt:lpstr>
      <vt:lpstr>Office Theme</vt:lpstr>
      <vt:lpstr>DIRECŢIA GENERALĂ DE ASISTENŢĂ SOCIALĂ ŞI PROTECŢIA COPILULUI PRAHOVA</vt:lpstr>
      <vt:lpstr>GHID din 7 iulie 2025 privind organizarea și desfășurarea consultărilor cu copiii de către autoritățile publice centrale și locale  Publicat în  MONITORUL OFICIAL nr. 664 din 15 iulie 2025  Aprobat prin ORDINUL nr. 1.541 din 7 iulie 2025, publicat în Monitorul Oficial al României, Partea I, nr. 664 din 15 iulie 2025.  </vt:lpstr>
      <vt:lpstr>OBLIGAȚIILE AUTORITĂȚILOR PUBLICE</vt:lpstr>
      <vt:lpstr>Implementarea obligațiilor autorităților publice la nivel local de către DGASPC PH</vt:lpstr>
      <vt:lpstr>REZULTATELE PRECONIZATE ALE CONSULTĂRII </vt:lpstr>
      <vt:lpstr>La ce activități pot participa copiii și de la ce vârstă? </vt:lpstr>
      <vt:lpstr>La ce activități pot participa copiii și de la ce vârstă? </vt:lpstr>
      <vt:lpstr>Organizarea activității de consultare:</vt:lpstr>
      <vt:lpstr>Obiectivele activității de consultare: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DIRECŢIA GENERALĂ DE ASISTENŢĂ SOCIALĂ ŞI PROTECŢIA COPILULUI PRAHOVA</dc:title>
  <dc:creator>Monica Oprea</dc:creator>
  <cp:lastModifiedBy>Monica Oprea</cp:lastModifiedBy>
  <cp:revision>41</cp:revision>
  <dcterms:created xsi:type="dcterms:W3CDTF">2026-07-07T07:56:40Z</dcterms:created>
  <dcterms:modified xsi:type="dcterms:W3CDTF">2026-09-09T08:32:54Z</dcterms:modified>
</cp:coreProperties>
</file>